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9" r:id="rId2"/>
    <p:sldId id="335" r:id="rId3"/>
    <p:sldId id="288" r:id="rId4"/>
    <p:sldId id="289" r:id="rId5"/>
    <p:sldId id="290" r:id="rId6"/>
    <p:sldId id="299" r:id="rId7"/>
    <p:sldId id="293" r:id="rId8"/>
    <p:sldId id="291" r:id="rId9"/>
    <p:sldId id="298" r:id="rId10"/>
    <p:sldId id="302" r:id="rId11"/>
    <p:sldId id="294" r:id="rId12"/>
    <p:sldId id="317" r:id="rId13"/>
    <p:sldId id="306" r:id="rId14"/>
    <p:sldId id="300" r:id="rId15"/>
    <p:sldId id="303" r:id="rId16"/>
    <p:sldId id="305" r:id="rId17"/>
    <p:sldId id="295" r:id="rId18"/>
    <p:sldId id="307" r:id="rId19"/>
    <p:sldId id="301" r:id="rId20"/>
    <p:sldId id="308" r:id="rId21"/>
    <p:sldId id="310" r:id="rId22"/>
    <p:sldId id="309" r:id="rId23"/>
    <p:sldId id="296" r:id="rId24"/>
    <p:sldId id="311" r:id="rId25"/>
    <p:sldId id="314" r:id="rId26"/>
    <p:sldId id="315" r:id="rId27"/>
    <p:sldId id="312" r:id="rId28"/>
    <p:sldId id="316" r:id="rId29"/>
    <p:sldId id="313" r:id="rId30"/>
    <p:sldId id="318" r:id="rId31"/>
    <p:sldId id="323" r:id="rId32"/>
    <p:sldId id="319" r:id="rId33"/>
    <p:sldId id="320" r:id="rId34"/>
    <p:sldId id="321" r:id="rId35"/>
    <p:sldId id="322" r:id="rId36"/>
    <p:sldId id="324" r:id="rId37"/>
    <p:sldId id="325" r:id="rId38"/>
    <p:sldId id="326" r:id="rId39"/>
    <p:sldId id="327" r:id="rId40"/>
    <p:sldId id="328" r:id="rId41"/>
    <p:sldId id="329" r:id="rId42"/>
    <p:sldId id="334" r:id="rId43"/>
    <p:sldId id="330" r:id="rId44"/>
    <p:sldId id="332" r:id="rId45"/>
    <p:sldId id="331" r:id="rId46"/>
    <p:sldId id="333" r:id="rId47"/>
    <p:sldId id="337"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212"/>
    <a:srgbClr val="1F1F1F"/>
    <a:srgbClr val="373737"/>
    <a:srgbClr val="EA2D00"/>
    <a:srgbClr val="F5F5F5"/>
    <a:srgbClr val="0070C0"/>
    <a:srgbClr val="005696"/>
    <a:srgbClr val="0064AB"/>
    <a:srgbClr val="CC9B00"/>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4140" autoAdjust="0"/>
  </p:normalViewPr>
  <p:slideViewPr>
    <p:cSldViewPr snapToGrid="0">
      <p:cViewPr varScale="1">
        <p:scale>
          <a:sx n="109" d="100"/>
          <a:sy n="109" d="100"/>
        </p:scale>
        <p:origin x="690"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image" Target="../media/image20.png"/></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image" Target="../media/image24.png"/><Relationship Id="rId1" Type="http://schemas.openxmlformats.org/officeDocument/2006/relationships/image" Target="../media/image23.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销售额（亿）</c:v>
                </c:pt>
              </c:strCache>
            </c:strRef>
          </c:tx>
          <c:spPr>
            <a:ln>
              <a:noFill/>
            </a:ln>
          </c:spPr>
          <c:dPt>
            <c:idx val="0"/>
            <c:bubble3D val="0"/>
            <c:spPr>
              <a:blipFill>
                <a:blip xmlns:r="http://schemas.openxmlformats.org/officeDocument/2006/relationships" r:embed="rId1"/>
                <a:stretch>
                  <a:fillRect/>
                </a:stretch>
              </a:blipFill>
              <a:ln w="19050">
                <a:noFill/>
              </a:ln>
              <a:effectLst/>
            </c:spPr>
            <c:extLst>
              <c:ext xmlns:c16="http://schemas.microsoft.com/office/drawing/2014/chart" uri="{C3380CC4-5D6E-409C-BE32-E72D297353CC}">
                <c16:uniqueId val="{00000001-AE7E-4274-A9E4-AB7EBC887FDA}"/>
              </c:ext>
            </c:extLst>
          </c:dPt>
          <c:dPt>
            <c:idx val="1"/>
            <c:bubble3D val="0"/>
            <c:spPr>
              <a:solidFill>
                <a:schemeClr val="tx1">
                  <a:lumMod val="50000"/>
                  <a:lumOff val="50000"/>
                </a:schemeClr>
              </a:solidFill>
              <a:ln w="19050">
                <a:noFill/>
              </a:ln>
              <a:effectLst/>
            </c:spPr>
            <c:extLst>
              <c:ext xmlns:c16="http://schemas.microsoft.com/office/drawing/2014/chart" uri="{C3380CC4-5D6E-409C-BE32-E72D297353CC}">
                <c16:uniqueId val="{00000003-AE7E-4274-A9E4-AB7EBC887FDA}"/>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AE7E-4274-A9E4-AB7EBC887FDA}"/>
              </c:ext>
            </c:extLst>
          </c:dPt>
          <c:cat>
            <c:strRef>
              <c:f>Sheet1!$A$2:$A$4</c:f>
              <c:strCache>
                <c:ptCount val="3"/>
                <c:pt idx="0">
                  <c:v>产品A</c:v>
                </c:pt>
                <c:pt idx="1">
                  <c:v>产品B</c:v>
                </c:pt>
                <c:pt idx="2">
                  <c:v>产品C</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AE7E-4274-A9E4-AB7EBC887FDA}"/>
            </c:ext>
          </c:extLst>
        </c:ser>
        <c:dLbls>
          <c:showLegendKey val="0"/>
          <c:showVal val="0"/>
          <c:showCatName val="0"/>
          <c:showSerName val="0"/>
          <c:showPercent val="0"/>
          <c:showBubbleSize val="0"/>
          <c:showLeaderLines val="0"/>
        </c:dLbls>
        <c:firstSliceAng val="0"/>
        <c:holeSize val="67"/>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辅助列（勿动）</c:v>
                </c:pt>
              </c:strCache>
            </c:strRef>
          </c:tx>
          <c:spPr>
            <a:solidFill>
              <a:schemeClr val="bg1">
                <a:lumMod val="95000"/>
              </a:schemeClr>
            </a:solidFill>
            <a:ln>
              <a:noFill/>
            </a:ln>
            <a:effectLst/>
          </c:spPr>
          <c:invertIfNegative val="0"/>
          <c:cat>
            <c:strRef>
              <c:f>Sheet1!$A$2:$A$7</c:f>
              <c:strCache>
                <c:ptCount val="6"/>
                <c:pt idx="0">
                  <c:v>产品1</c:v>
                </c:pt>
                <c:pt idx="1">
                  <c:v>产品2</c:v>
                </c:pt>
                <c:pt idx="2">
                  <c:v>产品3</c:v>
                </c:pt>
                <c:pt idx="3">
                  <c:v>产品4</c:v>
                </c:pt>
                <c:pt idx="4">
                  <c:v>产品5</c:v>
                </c:pt>
                <c:pt idx="5">
                  <c:v>产品6</c:v>
                </c:pt>
              </c:strCache>
            </c:strRef>
          </c:cat>
          <c:val>
            <c:numRef>
              <c:f>Sheet1!$B$2:$B$7</c:f>
              <c:numCache>
                <c:formatCode>0%</c:formatCode>
                <c:ptCount val="6"/>
                <c:pt idx="0">
                  <c:v>1</c:v>
                </c:pt>
                <c:pt idx="1">
                  <c:v>1</c:v>
                </c:pt>
                <c:pt idx="2">
                  <c:v>1</c:v>
                </c:pt>
                <c:pt idx="3">
                  <c:v>1</c:v>
                </c:pt>
                <c:pt idx="4">
                  <c:v>1</c:v>
                </c:pt>
                <c:pt idx="5">
                  <c:v>1</c:v>
                </c:pt>
              </c:numCache>
            </c:numRef>
          </c:val>
          <c:extLst>
            <c:ext xmlns:c16="http://schemas.microsoft.com/office/drawing/2014/chart" uri="{C3380CC4-5D6E-409C-BE32-E72D297353CC}">
              <c16:uniqueId val="{00000000-706C-4DE5-B549-B137AD8C0C85}"/>
            </c:ext>
          </c:extLst>
        </c:ser>
        <c:ser>
          <c:idx val="1"/>
          <c:order val="1"/>
          <c:tx>
            <c:strRef>
              <c:f>Sheet1!$C$1</c:f>
              <c:strCache>
                <c:ptCount val="1"/>
                <c:pt idx="0">
                  <c:v>进度列（可修改）</c:v>
                </c:pt>
              </c:strCache>
            </c:strRef>
          </c:tx>
          <c:spPr>
            <a:solidFill>
              <a:schemeClr val="bg1">
                <a:lumMod val="50000"/>
              </a:schemeClr>
            </a:solidFill>
            <a:ln>
              <a:noFill/>
            </a:ln>
            <a:effectLst/>
          </c:spPr>
          <c:invertIfNegative val="0"/>
          <c:dPt>
            <c:idx val="0"/>
            <c:invertIfNegative val="0"/>
            <c:bubble3D val="0"/>
            <c:spPr>
              <a:solidFill>
                <a:schemeClr val="tx1">
                  <a:lumMod val="95000"/>
                  <a:lumOff val="5000"/>
                </a:schemeClr>
              </a:solidFill>
              <a:ln>
                <a:noFill/>
              </a:ln>
              <a:effectLst/>
            </c:spPr>
            <c:extLst>
              <c:ext xmlns:c16="http://schemas.microsoft.com/office/drawing/2014/chart" uri="{C3380CC4-5D6E-409C-BE32-E72D297353CC}">
                <c16:uniqueId val="{00000002-706C-4DE5-B549-B137AD8C0C85}"/>
              </c:ext>
            </c:extLst>
          </c:dPt>
          <c:dPt>
            <c:idx val="1"/>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4-706C-4DE5-B549-B137AD8C0C85}"/>
              </c:ext>
            </c:extLst>
          </c:dPt>
          <c:dPt>
            <c:idx val="2"/>
            <c:invertIfNegative val="0"/>
            <c:bubble3D val="0"/>
            <c:spPr>
              <a:solidFill>
                <a:schemeClr val="bg1">
                  <a:lumMod val="50000"/>
                </a:schemeClr>
              </a:solidFill>
              <a:ln>
                <a:noFill/>
              </a:ln>
              <a:effectLst/>
            </c:spPr>
            <c:extLst>
              <c:ext xmlns:c16="http://schemas.microsoft.com/office/drawing/2014/chart" uri="{C3380CC4-5D6E-409C-BE32-E72D297353CC}">
                <c16:uniqueId val="{00000006-706C-4DE5-B549-B137AD8C0C85}"/>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产品1</c:v>
                </c:pt>
                <c:pt idx="1">
                  <c:v>产品2</c:v>
                </c:pt>
                <c:pt idx="2">
                  <c:v>产品3</c:v>
                </c:pt>
                <c:pt idx="3">
                  <c:v>产品4</c:v>
                </c:pt>
                <c:pt idx="4">
                  <c:v>产品5</c:v>
                </c:pt>
                <c:pt idx="5">
                  <c:v>产品6</c:v>
                </c:pt>
              </c:strCache>
            </c:strRef>
          </c:cat>
          <c:val>
            <c:numRef>
              <c:f>Sheet1!$C$2:$C$7</c:f>
              <c:numCache>
                <c:formatCode>0%</c:formatCode>
                <c:ptCount val="6"/>
                <c:pt idx="0">
                  <c:v>0.9</c:v>
                </c:pt>
                <c:pt idx="1">
                  <c:v>0.85</c:v>
                </c:pt>
                <c:pt idx="2">
                  <c:v>0.76</c:v>
                </c:pt>
                <c:pt idx="3">
                  <c:v>0.68</c:v>
                </c:pt>
                <c:pt idx="4">
                  <c:v>0.6</c:v>
                </c:pt>
                <c:pt idx="5">
                  <c:v>0.55000000000000004</c:v>
                </c:pt>
              </c:numCache>
            </c:numRef>
          </c:val>
          <c:extLst>
            <c:ext xmlns:c16="http://schemas.microsoft.com/office/drawing/2014/chart" uri="{C3380CC4-5D6E-409C-BE32-E72D297353CC}">
              <c16:uniqueId val="{00000007-706C-4DE5-B549-B137AD8C0C85}"/>
            </c:ext>
          </c:extLst>
        </c:ser>
        <c:dLbls>
          <c:showLegendKey val="0"/>
          <c:showVal val="0"/>
          <c:showCatName val="0"/>
          <c:showSerName val="0"/>
          <c:showPercent val="0"/>
          <c:showBubbleSize val="0"/>
        </c:dLbls>
        <c:gapWidth val="90"/>
        <c:overlap val="100"/>
        <c:axId val="-949945376"/>
        <c:axId val="-910858448"/>
      </c:barChart>
      <c:catAx>
        <c:axId val="-949945376"/>
        <c:scaling>
          <c:orientation val="maxMin"/>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zh-CN"/>
          </a:p>
        </c:txPr>
        <c:crossAx val="-910858448"/>
        <c:crosses val="autoZero"/>
        <c:auto val="1"/>
        <c:lblAlgn val="ctr"/>
        <c:lblOffset val="100"/>
        <c:noMultiLvlLbl val="0"/>
      </c:catAx>
      <c:valAx>
        <c:axId val="-910858448"/>
        <c:scaling>
          <c:orientation val="minMax"/>
          <c:max val="1"/>
        </c:scaling>
        <c:delete val="1"/>
        <c:axPos val="t"/>
        <c:numFmt formatCode="0%" sourceLinked="1"/>
        <c:majorTickMark val="out"/>
        <c:minorTickMark val="none"/>
        <c:tickLblPos val="nextTo"/>
        <c:crossAx val="-949945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006374923216021E-2"/>
          <c:y val="4.8600483500014086E-2"/>
          <c:w val="0.96026171604171784"/>
          <c:h val="0.73910289729712575"/>
        </c:manualLayout>
      </c:layout>
      <c:barChart>
        <c:barDir val="col"/>
        <c:grouping val="clustered"/>
        <c:varyColors val="0"/>
        <c:ser>
          <c:idx val="0"/>
          <c:order val="0"/>
          <c:tx>
            <c:strRef>
              <c:f>Sheet1!$B$2</c:f>
              <c:strCache>
                <c:ptCount val="1"/>
                <c:pt idx="0">
                  <c:v>百分比（辅助）</c:v>
                </c:pt>
              </c:strCache>
            </c:strRef>
          </c:tx>
          <c:spPr>
            <a:blipFill>
              <a:blip xmlns:r="http://schemas.openxmlformats.org/officeDocument/2006/relationships" r:embed="rId1"/>
              <a:stretch>
                <a:fillRect/>
              </a:stretch>
            </a:blipFill>
          </c:spPr>
          <c:invertIfNegative val="0"/>
          <c:cat>
            <c:strRef>
              <c:f>Sheet1!$A$3:$A$6</c:f>
              <c:strCache>
                <c:ptCount val="4"/>
                <c:pt idx="0">
                  <c:v>产品A</c:v>
                </c:pt>
                <c:pt idx="1">
                  <c:v>产品B</c:v>
                </c:pt>
                <c:pt idx="2">
                  <c:v>产品C</c:v>
                </c:pt>
                <c:pt idx="3">
                  <c:v>产品D</c:v>
                </c:pt>
              </c:strCache>
            </c:strRef>
          </c:cat>
          <c:val>
            <c:numRef>
              <c:f>Sheet1!$B$3:$B$6</c:f>
              <c:numCache>
                <c:formatCode>0%</c:formatCode>
                <c:ptCount val="4"/>
                <c:pt idx="0">
                  <c:v>1</c:v>
                </c:pt>
                <c:pt idx="1">
                  <c:v>1</c:v>
                </c:pt>
                <c:pt idx="2">
                  <c:v>1</c:v>
                </c:pt>
                <c:pt idx="3">
                  <c:v>1</c:v>
                </c:pt>
              </c:numCache>
            </c:numRef>
          </c:val>
          <c:extLst>
            <c:ext xmlns:c16="http://schemas.microsoft.com/office/drawing/2014/chart" uri="{C3380CC4-5D6E-409C-BE32-E72D297353CC}">
              <c16:uniqueId val="{00000000-4D1E-4B5D-8390-7F6754407339}"/>
            </c:ext>
          </c:extLst>
        </c:ser>
        <c:ser>
          <c:idx val="1"/>
          <c:order val="1"/>
          <c:tx>
            <c:strRef>
              <c:f>Sheet1!$C$2</c:f>
              <c:strCache>
                <c:ptCount val="1"/>
                <c:pt idx="0">
                  <c:v>占比</c:v>
                </c:pt>
              </c:strCache>
            </c:strRef>
          </c:tx>
          <c:spPr>
            <a:blipFill>
              <a:blip xmlns:r="http://schemas.openxmlformats.org/officeDocument/2006/relationships" r:embed="rId2"/>
              <a:stretch>
                <a:fillRect/>
              </a:stretch>
            </a:blipFill>
          </c:spPr>
          <c:invertIfNegative val="0"/>
          <c:pictureOptions>
            <c:pictureFormat val="stackScale"/>
          </c:pictureOptions>
          <c:dPt>
            <c:idx val="0"/>
            <c:invertIfNegative val="0"/>
            <c:bubble3D val="0"/>
            <c:extLst>
              <c:ext xmlns:c16="http://schemas.microsoft.com/office/drawing/2014/chart" uri="{C3380CC4-5D6E-409C-BE32-E72D297353CC}">
                <c16:uniqueId val="{00000001-4D1E-4B5D-8390-7F6754407339}"/>
              </c:ext>
            </c:extLst>
          </c:dPt>
          <c:dPt>
            <c:idx val="1"/>
            <c:invertIfNegative val="0"/>
            <c:bubble3D val="0"/>
            <c:extLst>
              <c:ext xmlns:c16="http://schemas.microsoft.com/office/drawing/2014/chart" uri="{C3380CC4-5D6E-409C-BE32-E72D297353CC}">
                <c16:uniqueId val="{00000002-4D1E-4B5D-8390-7F6754407339}"/>
              </c:ext>
            </c:extLst>
          </c:dPt>
          <c:dPt>
            <c:idx val="2"/>
            <c:invertIfNegative val="0"/>
            <c:bubble3D val="0"/>
            <c:extLst>
              <c:ext xmlns:c16="http://schemas.microsoft.com/office/drawing/2014/chart" uri="{C3380CC4-5D6E-409C-BE32-E72D297353CC}">
                <c16:uniqueId val="{00000003-4D1E-4B5D-8390-7F6754407339}"/>
              </c:ext>
            </c:extLst>
          </c:dPt>
          <c:dPt>
            <c:idx val="3"/>
            <c:invertIfNegative val="0"/>
            <c:bubble3D val="0"/>
            <c:extLst>
              <c:ext xmlns:c16="http://schemas.microsoft.com/office/drawing/2014/chart" uri="{C3380CC4-5D6E-409C-BE32-E72D297353CC}">
                <c16:uniqueId val="{00000004-4D1E-4B5D-8390-7F6754407339}"/>
              </c:ext>
            </c:extLst>
          </c:dPt>
          <c:dLbls>
            <c:spPr>
              <a:noFill/>
              <a:ln>
                <a:noFill/>
              </a:ln>
              <a:effectLst/>
            </c:spPr>
            <c:txPr>
              <a:bodyPr/>
              <a:lstStyle/>
              <a:p>
                <a:pPr>
                  <a:defRPr b="0">
                    <a:solidFill>
                      <a:schemeClr val="bg1"/>
                    </a:solidFill>
                    <a:latin typeface="+mn-ea"/>
                    <a:ea typeface="+mn-ea"/>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Sheet1!$A$3:$A$6</c:f>
              <c:strCache>
                <c:ptCount val="4"/>
                <c:pt idx="0">
                  <c:v>产品A</c:v>
                </c:pt>
                <c:pt idx="1">
                  <c:v>产品B</c:v>
                </c:pt>
                <c:pt idx="2">
                  <c:v>产品C</c:v>
                </c:pt>
                <c:pt idx="3">
                  <c:v>产品D</c:v>
                </c:pt>
              </c:strCache>
            </c:strRef>
          </c:cat>
          <c:val>
            <c:numRef>
              <c:f>Sheet1!$C$3:$C$6</c:f>
              <c:numCache>
                <c:formatCode>0%</c:formatCode>
                <c:ptCount val="4"/>
                <c:pt idx="0">
                  <c:v>0.7</c:v>
                </c:pt>
                <c:pt idx="1">
                  <c:v>0.56000000000000005</c:v>
                </c:pt>
                <c:pt idx="2">
                  <c:v>0.34</c:v>
                </c:pt>
                <c:pt idx="3">
                  <c:v>0.23</c:v>
                </c:pt>
              </c:numCache>
            </c:numRef>
          </c:val>
          <c:extLst>
            <c:ext xmlns:c16="http://schemas.microsoft.com/office/drawing/2014/chart" uri="{C3380CC4-5D6E-409C-BE32-E72D297353CC}">
              <c16:uniqueId val="{00000005-4D1E-4B5D-8390-7F6754407339}"/>
            </c:ext>
          </c:extLst>
        </c:ser>
        <c:dLbls>
          <c:showLegendKey val="0"/>
          <c:showVal val="0"/>
          <c:showCatName val="0"/>
          <c:showSerName val="0"/>
          <c:showPercent val="0"/>
          <c:showBubbleSize val="0"/>
        </c:dLbls>
        <c:gapWidth val="34"/>
        <c:overlap val="100"/>
        <c:axId val="-910856816"/>
        <c:axId val="-910854640"/>
      </c:barChart>
      <c:catAx>
        <c:axId val="-910856816"/>
        <c:scaling>
          <c:orientation val="minMax"/>
        </c:scaling>
        <c:delete val="0"/>
        <c:axPos val="b"/>
        <c:majorGridlines>
          <c:spPr>
            <a:ln>
              <a:solidFill>
                <a:schemeClr val="bg1">
                  <a:lumMod val="85000"/>
                </a:schemeClr>
              </a:solidFill>
              <a:prstDash val="dash"/>
            </a:ln>
          </c:spPr>
        </c:majorGridlines>
        <c:numFmt formatCode="General" sourceLinked="0"/>
        <c:majorTickMark val="out"/>
        <c:minorTickMark val="none"/>
        <c:tickLblPos val="nextTo"/>
        <c:spPr>
          <a:ln>
            <a:noFill/>
          </a:ln>
        </c:spPr>
        <c:txPr>
          <a:bodyPr/>
          <a:lstStyle/>
          <a:p>
            <a:pPr>
              <a:defRPr sz="1600" b="1">
                <a:solidFill>
                  <a:schemeClr val="tx1">
                    <a:lumMod val="85000"/>
                    <a:lumOff val="15000"/>
                  </a:schemeClr>
                </a:solidFill>
                <a:latin typeface="+mj-lt"/>
              </a:defRPr>
            </a:pPr>
            <a:endParaRPr lang="zh-CN"/>
          </a:p>
        </c:txPr>
        <c:crossAx val="-910854640"/>
        <c:crosses val="autoZero"/>
        <c:auto val="1"/>
        <c:lblAlgn val="ctr"/>
        <c:lblOffset val="100"/>
        <c:noMultiLvlLbl val="0"/>
      </c:catAx>
      <c:valAx>
        <c:axId val="-910854640"/>
        <c:scaling>
          <c:orientation val="minMax"/>
          <c:max val="1"/>
        </c:scaling>
        <c:delete val="1"/>
        <c:axPos val="l"/>
        <c:majorGridlines>
          <c:spPr>
            <a:ln>
              <a:noFill/>
              <a:prstDash val="sysDash"/>
            </a:ln>
          </c:spPr>
        </c:majorGridlines>
        <c:numFmt formatCode="0%" sourceLinked="1"/>
        <c:majorTickMark val="out"/>
        <c:minorTickMark val="none"/>
        <c:tickLblPos val="nextTo"/>
        <c:crossAx val="-910856816"/>
        <c:crosses val="autoZero"/>
        <c:crossBetween val="between"/>
        <c:majorUnit val="0.2"/>
      </c:valAx>
    </c:plotArea>
    <c:plotVisOnly val="1"/>
    <c:dispBlanksAs val="gap"/>
    <c:showDLblsOverMax val="0"/>
  </c:chart>
  <c:txPr>
    <a:bodyPr/>
    <a:lstStyle/>
    <a:p>
      <a:pPr>
        <a:defRPr sz="18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EB55C-3277-40A1-87F0-B97032FE3064}"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D7A36-AB50-4661-B4D1-5139A582758B}" type="slidenum">
              <a:rPr lang="zh-CN" altLang="en-US" smtClean="0"/>
              <a:t>‹#›</a:t>
            </a:fld>
            <a:endParaRPr lang="zh-CN" altLang="en-US"/>
          </a:p>
        </p:txBody>
      </p:sp>
    </p:spTree>
    <p:extLst>
      <p:ext uri="{BB962C8B-B14F-4D97-AF65-F5344CB8AC3E}">
        <p14:creationId xmlns:p14="http://schemas.microsoft.com/office/powerpoint/2010/main" val="49449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66" t="16150" r="-1"/>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a:gsLst>
              <a:gs pos="0">
                <a:schemeClr val="tx1">
                  <a:alpha val="95000"/>
                </a:schemeClr>
              </a:gs>
              <a:gs pos="10000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flipV="1">
            <a:off x="5355771" y="3773718"/>
            <a:ext cx="1848581" cy="2859316"/>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flipV="1">
            <a:off x="7010401" y="3512463"/>
            <a:ext cx="3526970" cy="261255"/>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66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pic>
        <p:nvPicPr>
          <p:cNvPr id="2" name="图片占位符 3"/>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a:xfrm>
            <a:off x="0" y="0"/>
            <a:ext cx="12191999" cy="6858000"/>
          </a:xfrm>
          <a:prstGeom prst="rect">
            <a:avLst/>
          </a:prstGeom>
        </p:spPr>
      </p:pic>
      <p:sp>
        <p:nvSpPr>
          <p:cNvPr id="3" name="直角三角形 2"/>
          <p:cNvSpPr/>
          <p:nvPr userDrawn="1"/>
        </p:nvSpPr>
        <p:spPr>
          <a:xfrm flipH="1" flipV="1">
            <a:off x="-1" y="-1"/>
            <a:ext cx="12191999"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userDrawn="1"/>
        </p:nvSpPr>
        <p:spPr>
          <a:xfrm>
            <a:off x="0" y="-4"/>
            <a:ext cx="12192000" cy="6858004"/>
          </a:xfrm>
          <a:prstGeom prst="rtTriangle">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943239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8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5691" b="6660"/>
          <a:stretch/>
        </p:blipFill>
        <p:spPr>
          <a:xfrm>
            <a:off x="-2" y="0"/>
            <a:ext cx="12192002" cy="6858000"/>
          </a:xfrm>
          <a:prstGeom prst="rect">
            <a:avLst/>
          </a:prstGeom>
        </p:spPr>
      </p:pic>
      <p:cxnSp>
        <p:nvCxnSpPr>
          <p:cNvPr id="10" name="直接连接符 9"/>
          <p:cNvCxnSpPr/>
          <p:nvPr userDrawn="1"/>
        </p:nvCxnSpPr>
        <p:spPr>
          <a:xfrm flipV="1">
            <a:off x="5355771" y="3773718"/>
            <a:ext cx="1848581" cy="2859316"/>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flipV="1">
            <a:off x="7010401" y="3512463"/>
            <a:ext cx="3526970" cy="261255"/>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任意多边形 13"/>
          <p:cNvSpPr/>
          <p:nvPr userDrawn="1"/>
        </p:nvSpPr>
        <p:spPr>
          <a:xfrm>
            <a:off x="-1" y="0"/>
            <a:ext cx="12192000" cy="6858000"/>
          </a:xfrm>
          <a:custGeom>
            <a:avLst/>
            <a:gdLst>
              <a:gd name="connsiteX0" fmla="*/ 0 w 12192000"/>
              <a:gd name="connsiteY0" fmla="*/ 0 h 6858000"/>
              <a:gd name="connsiteX1" fmla="*/ 2365070 w 12192000"/>
              <a:gd name="connsiteY1" fmla="*/ 0 h 6858000"/>
              <a:gd name="connsiteX2" fmla="*/ 9839927 w 12192000"/>
              <a:gd name="connsiteY2" fmla="*/ 0 h 6858000"/>
              <a:gd name="connsiteX3" fmla="*/ 12192000 w 12192000"/>
              <a:gd name="connsiteY3" fmla="*/ 5975025 h 6858000"/>
              <a:gd name="connsiteX4" fmla="*/ 12192000 w 12192000"/>
              <a:gd name="connsiteY4" fmla="*/ 6858000 h 6858000"/>
              <a:gd name="connsiteX5" fmla="*/ 9839927 w 12192000"/>
              <a:gd name="connsiteY5" fmla="*/ 6858000 h 6858000"/>
              <a:gd name="connsiteX6" fmla="*/ 2365070 w 12192000"/>
              <a:gd name="connsiteY6" fmla="*/ 6858000 h 6858000"/>
              <a:gd name="connsiteX7" fmla="*/ 0 w 12192000"/>
              <a:gd name="connsiteY7" fmla="*/ 8787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2365070" y="0"/>
                </a:lnTo>
                <a:lnTo>
                  <a:pt x="9839927" y="0"/>
                </a:lnTo>
                <a:lnTo>
                  <a:pt x="12192000" y="5975025"/>
                </a:lnTo>
                <a:lnTo>
                  <a:pt x="12192000" y="6858000"/>
                </a:lnTo>
                <a:lnTo>
                  <a:pt x="9839927" y="6858000"/>
                </a:lnTo>
                <a:lnTo>
                  <a:pt x="2365070" y="6858000"/>
                </a:lnTo>
                <a:lnTo>
                  <a:pt x="0" y="8787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3970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7_标题幻灯片">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a:xfrm>
            <a:off x="0" y="0"/>
            <a:ext cx="12191999"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val="4078162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8" name="任意多边形 7"/>
          <p:cNvSpPr/>
          <p:nvPr userDrawn="1"/>
        </p:nvSpPr>
        <p:spPr>
          <a:xfrm>
            <a:off x="-2" y="1"/>
            <a:ext cx="6210292" cy="6857999"/>
          </a:xfrm>
          <a:custGeom>
            <a:avLst/>
            <a:gdLst>
              <a:gd name="connsiteX0" fmla="*/ 0 w 6210292"/>
              <a:gd name="connsiteY0" fmla="*/ 0 h 6857999"/>
              <a:gd name="connsiteX1" fmla="*/ 3510538 w 6210292"/>
              <a:gd name="connsiteY1" fmla="*/ 0 h 6857999"/>
              <a:gd name="connsiteX2" fmla="*/ 6210292 w 6210292"/>
              <a:gd name="connsiteY2" fmla="*/ 1964217 h 6857999"/>
              <a:gd name="connsiteX3" fmla="*/ 4622417 w 6210292"/>
              <a:gd name="connsiteY3" fmla="*/ 6857999 h 6857999"/>
              <a:gd name="connsiteX4" fmla="*/ 0 w 621029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0292" h="6857999">
                <a:moveTo>
                  <a:pt x="0" y="0"/>
                </a:moveTo>
                <a:lnTo>
                  <a:pt x="3510538" y="0"/>
                </a:lnTo>
                <a:lnTo>
                  <a:pt x="6210292" y="1964217"/>
                </a:lnTo>
                <a:lnTo>
                  <a:pt x="4622417" y="6857999"/>
                </a:lnTo>
                <a:lnTo>
                  <a:pt x="0" y="6857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5"/>
          <p:cNvSpPr>
            <a:spLocks noGrp="1"/>
          </p:cNvSpPr>
          <p:nvPr>
            <p:ph type="pic" sz="quarter" idx="10"/>
          </p:nvPr>
        </p:nvSpPr>
        <p:spPr>
          <a:xfrm>
            <a:off x="0" y="0"/>
            <a:ext cx="5827703" cy="6858000"/>
          </a:xfrm>
          <a:custGeom>
            <a:avLst/>
            <a:gdLst>
              <a:gd name="connsiteX0" fmla="*/ 0 w 5827703"/>
              <a:gd name="connsiteY0" fmla="*/ 0 h 6858000"/>
              <a:gd name="connsiteX1" fmla="*/ 2957454 w 5827703"/>
              <a:gd name="connsiteY1" fmla="*/ 0 h 6858000"/>
              <a:gd name="connsiteX2" fmla="*/ 5827703 w 5827703"/>
              <a:gd name="connsiteY2" fmla="*/ 2088261 h 6858000"/>
              <a:gd name="connsiteX3" fmla="*/ 4280075 w 5827703"/>
              <a:gd name="connsiteY3" fmla="*/ 6858000 h 6858000"/>
              <a:gd name="connsiteX4" fmla="*/ 0 w 582770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7703" h="6858000">
                <a:moveTo>
                  <a:pt x="0" y="0"/>
                </a:moveTo>
                <a:lnTo>
                  <a:pt x="2957454" y="0"/>
                </a:lnTo>
                <a:lnTo>
                  <a:pt x="5827703" y="2088261"/>
                </a:lnTo>
                <a:lnTo>
                  <a:pt x="4280075" y="6858000"/>
                </a:lnTo>
                <a:lnTo>
                  <a:pt x="0" y="685800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2" name="任意多边形 11"/>
          <p:cNvSpPr/>
          <p:nvPr userDrawn="1"/>
        </p:nvSpPr>
        <p:spPr>
          <a:xfrm flipH="1" flipV="1">
            <a:off x="10766107" y="4361930"/>
            <a:ext cx="1425892" cy="2496071"/>
          </a:xfrm>
          <a:custGeom>
            <a:avLst/>
            <a:gdLst>
              <a:gd name="connsiteX0" fmla="*/ 696735 w 1425892"/>
              <a:gd name="connsiteY0" fmla="*/ 2496071 h 2496071"/>
              <a:gd name="connsiteX1" fmla="*/ 0 w 1425892"/>
              <a:gd name="connsiteY1" fmla="*/ 2496071 h 2496071"/>
              <a:gd name="connsiteX2" fmla="*/ 0 w 1425892"/>
              <a:gd name="connsiteY2" fmla="*/ 0 h 2496071"/>
              <a:gd name="connsiteX3" fmla="*/ 1083881 w 1425892"/>
              <a:gd name="connsiteY3" fmla="*/ 0 h 2496071"/>
              <a:gd name="connsiteX4" fmla="*/ 1425892 w 1425892"/>
              <a:gd name="connsiteY4" fmla="*/ 248832 h 2496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892" h="2496071">
                <a:moveTo>
                  <a:pt x="696735" y="2496071"/>
                </a:moveTo>
                <a:lnTo>
                  <a:pt x="0" y="2496071"/>
                </a:lnTo>
                <a:lnTo>
                  <a:pt x="0" y="0"/>
                </a:lnTo>
                <a:lnTo>
                  <a:pt x="1083881" y="0"/>
                </a:lnTo>
                <a:lnTo>
                  <a:pt x="1425892" y="248832"/>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7610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cxnSp>
        <p:nvCxnSpPr>
          <p:cNvPr id="3" name="直接连接符 2"/>
          <p:cNvCxnSpPr/>
          <p:nvPr userDrawn="1"/>
        </p:nvCxnSpPr>
        <p:spPr>
          <a:xfrm>
            <a:off x="725714" y="1030514"/>
            <a:ext cx="696686"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0" hasCustomPrompt="1"/>
          </p:nvPr>
        </p:nvSpPr>
        <p:spPr>
          <a:xfrm>
            <a:off x="652910" y="451296"/>
            <a:ext cx="10024160" cy="491195"/>
          </a:xfrm>
          <a:prstGeom prst="rect">
            <a:avLst/>
          </a:prstGeom>
        </p:spPr>
        <p:txBody>
          <a:bodyPr anchor="ctr" anchorCtr="0"/>
          <a:lstStyle>
            <a:lvl1pPr marL="0" indent="0">
              <a:buNone/>
              <a:defRPr b="1">
                <a:solidFill>
                  <a:schemeClr val="tx1">
                    <a:lumMod val="85000"/>
                    <a:lumOff val="15000"/>
                  </a:schemeClr>
                </a:solidFill>
              </a:defRPr>
            </a:lvl1pPr>
          </a:lstStyle>
          <a:p>
            <a:pPr lvl="0"/>
            <a:r>
              <a:rPr lang="zh-CN" altLang="en-US"/>
              <a:t>在此输入你的章节标题</a:t>
            </a:r>
          </a:p>
        </p:txBody>
      </p:sp>
      <p:sp>
        <p:nvSpPr>
          <p:cNvPr id="9" name="图片占位符 8"/>
          <p:cNvSpPr>
            <a:spLocks noGrp="1"/>
          </p:cNvSpPr>
          <p:nvPr>
            <p:ph type="pic" sz="quarter" idx="11"/>
          </p:nvPr>
        </p:nvSpPr>
        <p:spPr>
          <a:xfrm>
            <a:off x="841828" y="2399289"/>
            <a:ext cx="2474235" cy="3265714"/>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0" name="图片占位符 9"/>
          <p:cNvSpPr>
            <a:spLocks noGrp="1"/>
          </p:cNvSpPr>
          <p:nvPr>
            <p:ph type="pic" sz="quarter" idx="12"/>
          </p:nvPr>
        </p:nvSpPr>
        <p:spPr>
          <a:xfrm>
            <a:off x="3403600" y="2399289"/>
            <a:ext cx="2474235" cy="3265714"/>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1" name="图片占位符 10"/>
          <p:cNvSpPr>
            <a:spLocks noGrp="1"/>
          </p:cNvSpPr>
          <p:nvPr>
            <p:ph type="pic" sz="quarter" idx="13"/>
          </p:nvPr>
        </p:nvSpPr>
        <p:spPr>
          <a:xfrm>
            <a:off x="5965372" y="2399289"/>
            <a:ext cx="2474235" cy="3265714"/>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2" name="图片占位符 11"/>
          <p:cNvSpPr>
            <a:spLocks noGrp="1"/>
          </p:cNvSpPr>
          <p:nvPr>
            <p:ph type="pic" sz="quarter" idx="14"/>
          </p:nvPr>
        </p:nvSpPr>
        <p:spPr>
          <a:xfrm>
            <a:off x="8527144" y="2169104"/>
            <a:ext cx="2823028" cy="3726083"/>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3" name="等腰三角形 12"/>
          <p:cNvSpPr/>
          <p:nvPr userDrawn="1"/>
        </p:nvSpPr>
        <p:spPr>
          <a:xfrm rot="16200000" flipH="1">
            <a:off x="-28636" y="-27146"/>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nvSpPr>
        <p:spPr>
          <a:xfrm rot="5400000">
            <a:off x="-28637" y="197825"/>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nvSpPr>
        <p:spPr>
          <a:xfrm rot="16200000" flipH="1">
            <a:off x="12001345" y="6326122"/>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nvSpPr>
        <p:spPr>
          <a:xfrm rot="5400000">
            <a:off x="12001344" y="6551093"/>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5"/>
          <p:cNvSpPr txBox="1"/>
          <p:nvPr userDrawn="1"/>
        </p:nvSpPr>
        <p:spPr>
          <a:xfrm>
            <a:off x="11562270" y="6368075"/>
            <a:ext cx="506984" cy="307777"/>
          </a:xfrm>
          <a:prstGeom prst="rect">
            <a:avLst/>
          </a:prstGeom>
          <a:noFill/>
        </p:spPr>
        <p:txBody>
          <a:bodyPr wrap="square" rtlCol="0">
            <a:spAutoFit/>
          </a:bodyPr>
          <a:lstStyle/>
          <a:p>
            <a:pPr algn="ctr"/>
            <a:fld id="{2EEF1883-7A0E-4F66-9932-E581691AD397}" type="slidenum">
              <a:rPr lang="zh-CN" altLang="en-US" sz="1400" smtClean="0">
                <a:solidFill>
                  <a:schemeClr val="tx1">
                    <a:lumMod val="75000"/>
                    <a:lumOff val="25000"/>
                  </a:schemeClr>
                </a:solidFill>
                <a:latin typeface="+mn-ea"/>
                <a:ea typeface="+mn-ea"/>
                <a:cs typeface="Arial Unicode MS" panose="020B0604020202020204" pitchFamily="34" charset="-122"/>
              </a:rPr>
              <a:pPr algn="ctr"/>
              <a:t>‹#›</a:t>
            </a:fld>
            <a:r>
              <a:rPr lang="zh-CN" altLang="en-US" sz="1400">
                <a:solidFill>
                  <a:schemeClr val="tx1">
                    <a:lumMod val="75000"/>
                    <a:lumOff val="25000"/>
                  </a:schemeClr>
                </a:solidFill>
                <a:latin typeface="+mn-ea"/>
                <a:ea typeface="+mn-ea"/>
                <a:cs typeface="Arial Unicode MS" panose="020B0604020202020204" pitchFamily="34" charset="-122"/>
              </a:rPr>
              <a:t> </a:t>
            </a:r>
            <a:endParaRPr lang="zh-CN" altLang="en-US" sz="1400" b="0" dirty="0">
              <a:solidFill>
                <a:schemeClr val="tx1">
                  <a:lumMod val="75000"/>
                  <a:lumOff val="25000"/>
                </a:schemeClr>
              </a:solidFill>
              <a:latin typeface="+mn-ea"/>
              <a:ea typeface="+mn-ea"/>
              <a:cs typeface="Arial Unicode MS" panose="020B0604020202020204" pitchFamily="34" charset="-122"/>
            </a:endParaRPr>
          </a:p>
        </p:txBody>
      </p:sp>
    </p:spTree>
    <p:extLst>
      <p:ext uri="{BB962C8B-B14F-4D97-AF65-F5344CB8AC3E}">
        <p14:creationId xmlns:p14="http://schemas.microsoft.com/office/powerpoint/2010/main" val="3134967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cxnSp>
        <p:nvCxnSpPr>
          <p:cNvPr id="3" name="直接连接符 2"/>
          <p:cNvCxnSpPr/>
          <p:nvPr userDrawn="1"/>
        </p:nvCxnSpPr>
        <p:spPr>
          <a:xfrm>
            <a:off x="725714" y="1030514"/>
            <a:ext cx="696686"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0" hasCustomPrompt="1"/>
          </p:nvPr>
        </p:nvSpPr>
        <p:spPr>
          <a:xfrm>
            <a:off x="652910" y="451296"/>
            <a:ext cx="10024160" cy="491195"/>
          </a:xfrm>
          <a:prstGeom prst="rect">
            <a:avLst/>
          </a:prstGeom>
        </p:spPr>
        <p:txBody>
          <a:bodyPr anchor="ctr" anchorCtr="0"/>
          <a:lstStyle>
            <a:lvl1pPr marL="0" indent="0">
              <a:buNone/>
              <a:defRPr b="1">
                <a:solidFill>
                  <a:schemeClr val="tx1">
                    <a:lumMod val="85000"/>
                    <a:lumOff val="15000"/>
                  </a:schemeClr>
                </a:solidFill>
              </a:defRPr>
            </a:lvl1pPr>
          </a:lstStyle>
          <a:p>
            <a:pPr lvl="0"/>
            <a:r>
              <a:rPr lang="zh-CN" altLang="en-US"/>
              <a:t>在此输入你的章节标题</a:t>
            </a:r>
          </a:p>
        </p:txBody>
      </p:sp>
      <p:sp>
        <p:nvSpPr>
          <p:cNvPr id="13" name="等腰三角形 12"/>
          <p:cNvSpPr/>
          <p:nvPr userDrawn="1"/>
        </p:nvSpPr>
        <p:spPr>
          <a:xfrm rot="16200000" flipH="1">
            <a:off x="-28636" y="-27146"/>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nvSpPr>
        <p:spPr>
          <a:xfrm rot="5400000">
            <a:off x="-28637" y="197825"/>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nvSpPr>
        <p:spPr>
          <a:xfrm rot="16200000" flipH="1">
            <a:off x="12001345" y="6326122"/>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nvSpPr>
        <p:spPr>
          <a:xfrm rot="5400000">
            <a:off x="12001344" y="6551093"/>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5"/>
          <p:cNvSpPr txBox="1"/>
          <p:nvPr userDrawn="1"/>
        </p:nvSpPr>
        <p:spPr>
          <a:xfrm>
            <a:off x="11562270" y="6368075"/>
            <a:ext cx="506984" cy="307777"/>
          </a:xfrm>
          <a:prstGeom prst="rect">
            <a:avLst/>
          </a:prstGeom>
          <a:noFill/>
        </p:spPr>
        <p:txBody>
          <a:bodyPr wrap="square" rtlCol="0">
            <a:spAutoFit/>
          </a:bodyPr>
          <a:lstStyle/>
          <a:p>
            <a:pPr algn="ctr"/>
            <a:fld id="{2EEF1883-7A0E-4F66-9932-E581691AD397}" type="slidenum">
              <a:rPr lang="zh-CN" altLang="en-US" sz="1400" smtClean="0">
                <a:solidFill>
                  <a:schemeClr val="tx1">
                    <a:lumMod val="75000"/>
                    <a:lumOff val="25000"/>
                  </a:schemeClr>
                </a:solidFill>
                <a:latin typeface="+mn-ea"/>
                <a:ea typeface="+mn-ea"/>
                <a:cs typeface="Arial Unicode MS" panose="020B0604020202020204" pitchFamily="34" charset="-122"/>
              </a:rPr>
              <a:pPr algn="ctr"/>
              <a:t>‹#›</a:t>
            </a:fld>
            <a:r>
              <a:rPr lang="zh-CN" altLang="en-US" sz="1400">
                <a:solidFill>
                  <a:schemeClr val="tx1">
                    <a:lumMod val="75000"/>
                    <a:lumOff val="25000"/>
                  </a:schemeClr>
                </a:solidFill>
                <a:latin typeface="+mn-ea"/>
                <a:ea typeface="+mn-ea"/>
                <a:cs typeface="Arial Unicode MS" panose="020B0604020202020204" pitchFamily="34" charset="-122"/>
              </a:rPr>
              <a:t> </a:t>
            </a:r>
            <a:endParaRPr lang="zh-CN" altLang="en-US" sz="1400" b="0" dirty="0">
              <a:solidFill>
                <a:schemeClr val="tx1">
                  <a:lumMod val="75000"/>
                  <a:lumOff val="25000"/>
                </a:schemeClr>
              </a:solidFill>
              <a:latin typeface="+mn-ea"/>
              <a:ea typeface="+mn-ea"/>
              <a:cs typeface="Arial Unicode MS" panose="020B0604020202020204" pitchFamily="34" charset="-122"/>
            </a:endParaRPr>
          </a:p>
        </p:txBody>
      </p:sp>
    </p:spTree>
    <p:extLst>
      <p:ext uri="{BB962C8B-B14F-4D97-AF65-F5344CB8AC3E}">
        <p14:creationId xmlns:p14="http://schemas.microsoft.com/office/powerpoint/2010/main" val="3306184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4" name="矩形 3"/>
          <p:cNvSpPr/>
          <p:nvPr userDrawn="1"/>
        </p:nvSpPr>
        <p:spPr>
          <a:xfrm>
            <a:off x="0" y="0"/>
            <a:ext cx="188686"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12003314" y="0"/>
            <a:ext cx="18868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11"/>
          <p:cNvSpPr>
            <a:spLocks noGrp="1"/>
          </p:cNvSpPr>
          <p:nvPr>
            <p:ph type="pic" sz="quarter" idx="14"/>
          </p:nvPr>
        </p:nvSpPr>
        <p:spPr>
          <a:xfrm>
            <a:off x="8955741" y="0"/>
            <a:ext cx="3047573"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7" name="图片占位符 11"/>
          <p:cNvSpPr>
            <a:spLocks noGrp="1"/>
          </p:cNvSpPr>
          <p:nvPr>
            <p:ph type="pic" sz="quarter" idx="15"/>
          </p:nvPr>
        </p:nvSpPr>
        <p:spPr>
          <a:xfrm>
            <a:off x="5908168" y="0"/>
            <a:ext cx="3047573"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val="620999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2" name="直角三角形 1"/>
          <p:cNvSpPr/>
          <p:nvPr userDrawn="1"/>
        </p:nvSpPr>
        <p:spPr>
          <a:xfrm flipV="1">
            <a:off x="0" y="-1"/>
            <a:ext cx="5551739" cy="312285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userDrawn="1"/>
        </p:nvSpPr>
        <p:spPr>
          <a:xfrm rot="10800000" flipV="1">
            <a:off x="6640261" y="3735147"/>
            <a:ext cx="5551739" cy="312285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p:cNvSpPr>
            <a:spLocks noGrp="1"/>
          </p:cNvSpPr>
          <p:nvPr>
            <p:ph type="pic" sz="quarter" idx="10"/>
          </p:nvPr>
        </p:nvSpPr>
        <p:spPr>
          <a:xfrm>
            <a:off x="0" y="1"/>
            <a:ext cx="4900705" cy="2756646"/>
          </a:xfrm>
          <a:custGeom>
            <a:avLst/>
            <a:gdLst>
              <a:gd name="connsiteX0" fmla="*/ 0 w 5551736"/>
              <a:gd name="connsiteY0" fmla="*/ 0 h 3122851"/>
              <a:gd name="connsiteX1" fmla="*/ 5551736 w 5551736"/>
              <a:gd name="connsiteY1" fmla="*/ 0 h 3122851"/>
              <a:gd name="connsiteX2" fmla="*/ 0 w 5551736"/>
              <a:gd name="connsiteY2" fmla="*/ 3122851 h 3122851"/>
            </a:gdLst>
            <a:ahLst/>
            <a:cxnLst>
              <a:cxn ang="0">
                <a:pos x="connsiteX0" y="connsiteY0"/>
              </a:cxn>
              <a:cxn ang="0">
                <a:pos x="connsiteX1" y="connsiteY1"/>
              </a:cxn>
              <a:cxn ang="0">
                <a:pos x="connsiteX2" y="connsiteY2"/>
              </a:cxn>
            </a:cxnLst>
            <a:rect l="l" t="t" r="r" b="b"/>
            <a:pathLst>
              <a:path w="5551736" h="3122851">
                <a:moveTo>
                  <a:pt x="0" y="0"/>
                </a:moveTo>
                <a:lnTo>
                  <a:pt x="5551736" y="0"/>
                </a:lnTo>
                <a:lnTo>
                  <a:pt x="0" y="3122851"/>
                </a:lnTo>
                <a:close/>
              </a:path>
            </a:pathLst>
          </a:custGeom>
          <a:solidFill>
            <a:schemeClr val="bg1">
              <a:lumMod val="8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5" name="图片占位符 4"/>
          <p:cNvSpPr>
            <a:spLocks noGrp="1"/>
          </p:cNvSpPr>
          <p:nvPr>
            <p:ph type="pic" sz="quarter" idx="11"/>
          </p:nvPr>
        </p:nvSpPr>
        <p:spPr>
          <a:xfrm>
            <a:off x="7257143" y="4082145"/>
            <a:ext cx="4934856" cy="2775856"/>
          </a:xfrm>
          <a:custGeom>
            <a:avLst/>
            <a:gdLst>
              <a:gd name="connsiteX0" fmla="*/ 5551739 w 5551739"/>
              <a:gd name="connsiteY0" fmla="*/ 0 h 3122853"/>
              <a:gd name="connsiteX1" fmla="*/ 5551739 w 5551739"/>
              <a:gd name="connsiteY1" fmla="*/ 3122853 h 3122853"/>
              <a:gd name="connsiteX2" fmla="*/ 0 w 5551739"/>
              <a:gd name="connsiteY2" fmla="*/ 3122853 h 3122853"/>
            </a:gdLst>
            <a:ahLst/>
            <a:cxnLst>
              <a:cxn ang="0">
                <a:pos x="connsiteX0" y="connsiteY0"/>
              </a:cxn>
              <a:cxn ang="0">
                <a:pos x="connsiteX1" y="connsiteY1"/>
              </a:cxn>
              <a:cxn ang="0">
                <a:pos x="connsiteX2" y="connsiteY2"/>
              </a:cxn>
            </a:cxnLst>
            <a:rect l="l" t="t" r="r" b="b"/>
            <a:pathLst>
              <a:path w="5551739" h="3122853">
                <a:moveTo>
                  <a:pt x="5551739" y="0"/>
                </a:moveTo>
                <a:lnTo>
                  <a:pt x="5551739" y="3122853"/>
                </a:lnTo>
                <a:lnTo>
                  <a:pt x="0" y="3122853"/>
                </a:lnTo>
                <a:close/>
              </a:path>
            </a:pathLst>
          </a:custGeom>
          <a:solidFill>
            <a:schemeClr val="bg1">
              <a:lumMod val="8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val="4079757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267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F9830-9BAC-4A89-A678-88391848BA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71DF2F-93AD-4D9D-ADC2-652150DC66E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5EE5AF-2114-4EA1-BD5A-C60FC3062CFE}"/>
              </a:ext>
            </a:extLst>
          </p:cNvPr>
          <p:cNvSpPr>
            <a:spLocks noGrp="1"/>
          </p:cNvSpPr>
          <p:nvPr>
            <p:ph type="dt" sz="half" idx="10"/>
          </p:nvPr>
        </p:nvSpPr>
        <p:spPr/>
        <p:txBody>
          <a:bodyPr/>
          <a:lstStyle/>
          <a:p>
            <a:fld id="{58AE24C9-5745-4EBC-B301-8CC545C7D7F4}" type="datetimeFigureOut">
              <a:rPr lang="zh-CN" altLang="en-US" smtClean="0"/>
              <a:t>2018/12/7</a:t>
            </a:fld>
            <a:endParaRPr lang="zh-CN" altLang="en-US"/>
          </a:p>
        </p:txBody>
      </p:sp>
      <p:sp>
        <p:nvSpPr>
          <p:cNvPr id="5" name="页脚占位符 4">
            <a:extLst>
              <a:ext uri="{FF2B5EF4-FFF2-40B4-BE49-F238E27FC236}">
                <a16:creationId xmlns:a16="http://schemas.microsoft.com/office/drawing/2014/main" id="{CD095E6D-8DE0-4CBC-9BB9-F25EF87F8F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164FBB-62EE-4D1F-95D0-0FBAEAC978C8}"/>
              </a:ext>
            </a:extLst>
          </p:cNvPr>
          <p:cNvSpPr>
            <a:spLocks noGrp="1"/>
          </p:cNvSpPr>
          <p:nvPr>
            <p:ph type="sldNum" sz="quarter" idx="12"/>
          </p:nvPr>
        </p:nvSpPr>
        <p:spPr/>
        <p:txBody>
          <a:bodyPr/>
          <a:lstStyle/>
          <a:p>
            <a:fld id="{12F50548-5927-4506-B5B6-94F8D7B8C65D}" type="slidenum">
              <a:rPr lang="zh-CN" altLang="en-US" smtClean="0"/>
              <a:t>‹#›</a:t>
            </a:fld>
            <a:endParaRPr lang="zh-CN" altLang="en-US"/>
          </a:p>
        </p:txBody>
      </p:sp>
    </p:spTree>
    <p:extLst>
      <p:ext uri="{BB962C8B-B14F-4D97-AF65-F5344CB8AC3E}">
        <p14:creationId xmlns:p14="http://schemas.microsoft.com/office/powerpoint/2010/main" val="3963996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9857" t="1703" r="-3"/>
          <a:stretch/>
        </p:blipFill>
        <p:spPr>
          <a:xfrm flipH="1">
            <a:off x="-1" y="0"/>
            <a:ext cx="4209143" cy="6858000"/>
          </a:xfrm>
          <a:prstGeom prst="rect">
            <a:avLst/>
          </a:prstGeom>
        </p:spPr>
      </p:pic>
      <p:sp>
        <p:nvSpPr>
          <p:cNvPr id="5" name="矩形 4"/>
          <p:cNvSpPr/>
          <p:nvPr userDrawn="1"/>
        </p:nvSpPr>
        <p:spPr>
          <a:xfrm>
            <a:off x="0" y="0"/>
            <a:ext cx="4209143"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userDrawn="1"/>
        </p:nvSpPr>
        <p:spPr>
          <a:xfrm>
            <a:off x="4209143" y="187778"/>
            <a:ext cx="7797801" cy="6482444"/>
          </a:xfrm>
          <a:custGeom>
            <a:avLst/>
            <a:gdLst>
              <a:gd name="connsiteX0" fmla="*/ 0 w 7797801"/>
              <a:gd name="connsiteY0" fmla="*/ 0 h 6482444"/>
              <a:gd name="connsiteX1" fmla="*/ 7797801 w 7797801"/>
              <a:gd name="connsiteY1" fmla="*/ 0 h 6482444"/>
              <a:gd name="connsiteX2" fmla="*/ 7797801 w 7797801"/>
              <a:gd name="connsiteY2" fmla="*/ 6482444 h 6482444"/>
              <a:gd name="connsiteX3" fmla="*/ 0 w 7797801"/>
              <a:gd name="connsiteY3" fmla="*/ 6482444 h 6482444"/>
              <a:gd name="connsiteX4" fmla="*/ 0 w 7797801"/>
              <a:gd name="connsiteY4" fmla="*/ 6401932 h 6482444"/>
              <a:gd name="connsiteX5" fmla="*/ 7717289 w 7797801"/>
              <a:gd name="connsiteY5" fmla="*/ 6401932 h 6482444"/>
              <a:gd name="connsiteX6" fmla="*/ 7717289 w 7797801"/>
              <a:gd name="connsiteY6" fmla="*/ 80512 h 6482444"/>
              <a:gd name="connsiteX7" fmla="*/ 0 w 7797801"/>
              <a:gd name="connsiteY7" fmla="*/ 80512 h 6482444"/>
              <a:gd name="connsiteX8" fmla="*/ 0 w 7797801"/>
              <a:gd name="connsiteY8" fmla="*/ 0 h 648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7801" h="6482444">
                <a:moveTo>
                  <a:pt x="0" y="0"/>
                </a:moveTo>
                <a:lnTo>
                  <a:pt x="7797801" y="0"/>
                </a:lnTo>
                <a:lnTo>
                  <a:pt x="7797801" y="6482444"/>
                </a:lnTo>
                <a:lnTo>
                  <a:pt x="0" y="6482444"/>
                </a:lnTo>
                <a:lnTo>
                  <a:pt x="0" y="6401932"/>
                </a:lnTo>
                <a:lnTo>
                  <a:pt x="7717289" y="6401932"/>
                </a:lnTo>
                <a:lnTo>
                  <a:pt x="7717289" y="80512"/>
                </a:lnTo>
                <a:lnTo>
                  <a:pt x="0" y="80512"/>
                </a:lnTo>
                <a:lnTo>
                  <a:pt x="0" y="0"/>
                </a:lnTo>
                <a:close/>
              </a:path>
            </a:pathLst>
          </a:cu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85058" y="187778"/>
            <a:ext cx="4024084" cy="6482444"/>
          </a:xfrm>
          <a:custGeom>
            <a:avLst/>
            <a:gdLst>
              <a:gd name="connsiteX0" fmla="*/ 0 w 4024084"/>
              <a:gd name="connsiteY0" fmla="*/ 0 h 6482444"/>
              <a:gd name="connsiteX1" fmla="*/ 4024084 w 4024084"/>
              <a:gd name="connsiteY1" fmla="*/ 0 h 6482444"/>
              <a:gd name="connsiteX2" fmla="*/ 4024084 w 4024084"/>
              <a:gd name="connsiteY2" fmla="*/ 80512 h 6482444"/>
              <a:gd name="connsiteX3" fmla="*/ 80512 w 4024084"/>
              <a:gd name="connsiteY3" fmla="*/ 80512 h 6482444"/>
              <a:gd name="connsiteX4" fmla="*/ 80512 w 4024084"/>
              <a:gd name="connsiteY4" fmla="*/ 6401932 h 6482444"/>
              <a:gd name="connsiteX5" fmla="*/ 4024084 w 4024084"/>
              <a:gd name="connsiteY5" fmla="*/ 6401932 h 6482444"/>
              <a:gd name="connsiteX6" fmla="*/ 4024084 w 4024084"/>
              <a:gd name="connsiteY6" fmla="*/ 6482444 h 6482444"/>
              <a:gd name="connsiteX7" fmla="*/ 0 w 4024084"/>
              <a:gd name="connsiteY7" fmla="*/ 6482444 h 6482444"/>
              <a:gd name="connsiteX8" fmla="*/ 0 w 4024084"/>
              <a:gd name="connsiteY8" fmla="*/ 0 h 648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4084" h="6482444">
                <a:moveTo>
                  <a:pt x="0" y="0"/>
                </a:moveTo>
                <a:lnTo>
                  <a:pt x="4024084" y="0"/>
                </a:lnTo>
                <a:lnTo>
                  <a:pt x="4024084" y="80512"/>
                </a:lnTo>
                <a:lnTo>
                  <a:pt x="80512" y="80512"/>
                </a:lnTo>
                <a:lnTo>
                  <a:pt x="80512" y="6401932"/>
                </a:lnTo>
                <a:lnTo>
                  <a:pt x="4024084" y="6401932"/>
                </a:lnTo>
                <a:lnTo>
                  <a:pt x="4024084" y="6482444"/>
                </a:lnTo>
                <a:lnTo>
                  <a:pt x="0" y="648244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3769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 y="0"/>
            <a:ext cx="1930400"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8" name="图片占位符 7"/>
          <p:cNvSpPr>
            <a:spLocks noGrp="1"/>
          </p:cNvSpPr>
          <p:nvPr>
            <p:ph type="pic" sz="quarter" idx="11"/>
          </p:nvPr>
        </p:nvSpPr>
        <p:spPr>
          <a:xfrm>
            <a:off x="5820226" y="0"/>
            <a:ext cx="3185887"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9" name="图片占位符 8"/>
          <p:cNvSpPr>
            <a:spLocks noGrp="1"/>
          </p:cNvSpPr>
          <p:nvPr>
            <p:ph type="pic" sz="quarter" idx="12"/>
          </p:nvPr>
        </p:nvSpPr>
        <p:spPr>
          <a:xfrm>
            <a:off x="9006113" y="0"/>
            <a:ext cx="3185887"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0" name="矩形 9"/>
          <p:cNvSpPr/>
          <p:nvPr userDrawn="1"/>
        </p:nvSpPr>
        <p:spPr>
          <a:xfrm>
            <a:off x="1930399" y="0"/>
            <a:ext cx="3889829"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5983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grpSp>
        <p:nvGrpSpPr>
          <p:cNvPr id="2" name="组合 1"/>
          <p:cNvGrpSpPr/>
          <p:nvPr userDrawn="1"/>
        </p:nvGrpSpPr>
        <p:grpSpPr>
          <a:xfrm>
            <a:off x="8687460" y="0"/>
            <a:ext cx="1063822" cy="6858000"/>
            <a:chOff x="8687460" y="0"/>
            <a:chExt cx="1063822" cy="6858000"/>
          </a:xfrm>
        </p:grpSpPr>
        <p:cxnSp>
          <p:nvCxnSpPr>
            <p:cNvPr id="3" name="直接连接符 2"/>
            <p:cNvCxnSpPr/>
            <p:nvPr/>
          </p:nvCxnSpPr>
          <p:spPr>
            <a:xfrm>
              <a:off x="8687460" y="618565"/>
              <a:ext cx="0" cy="5620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8687460" y="0"/>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687460" y="6239435"/>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userDrawn="1"/>
        </p:nvGrpSpPr>
        <p:grpSpPr>
          <a:xfrm flipH="1">
            <a:off x="-15592" y="2234945"/>
            <a:ext cx="370447" cy="2388111"/>
            <a:chOff x="8687460" y="0"/>
            <a:chExt cx="1063822" cy="6858000"/>
          </a:xfrm>
        </p:grpSpPr>
        <p:cxnSp>
          <p:nvCxnSpPr>
            <p:cNvPr id="13" name="直接连接符 12"/>
            <p:cNvCxnSpPr/>
            <p:nvPr/>
          </p:nvCxnSpPr>
          <p:spPr>
            <a:xfrm>
              <a:off x="8687460" y="618565"/>
              <a:ext cx="0" cy="5620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687460" y="0"/>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687460" y="6239435"/>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图片占位符 17"/>
          <p:cNvSpPr>
            <a:spLocks noGrp="1"/>
          </p:cNvSpPr>
          <p:nvPr>
            <p:ph type="pic" sz="quarter" idx="10"/>
          </p:nvPr>
        </p:nvSpPr>
        <p:spPr>
          <a:xfrm>
            <a:off x="7898204" y="1062386"/>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9" name="图片占位符 18"/>
          <p:cNvSpPr>
            <a:spLocks noGrp="1"/>
          </p:cNvSpPr>
          <p:nvPr>
            <p:ph type="pic" sz="quarter" idx="11"/>
          </p:nvPr>
        </p:nvSpPr>
        <p:spPr>
          <a:xfrm>
            <a:off x="7055160" y="2508461"/>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20" name="图片占位符 19"/>
          <p:cNvSpPr>
            <a:spLocks noGrp="1"/>
          </p:cNvSpPr>
          <p:nvPr>
            <p:ph type="pic" sz="quarter" idx="12"/>
          </p:nvPr>
        </p:nvSpPr>
        <p:spPr>
          <a:xfrm>
            <a:off x="6212116" y="3954536"/>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21" name="图片占位符 20"/>
          <p:cNvSpPr>
            <a:spLocks noGrp="1"/>
          </p:cNvSpPr>
          <p:nvPr>
            <p:ph type="pic" sz="quarter" idx="13"/>
          </p:nvPr>
        </p:nvSpPr>
        <p:spPr>
          <a:xfrm>
            <a:off x="8741247" y="2508461"/>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22" name="图片占位符 21"/>
          <p:cNvSpPr>
            <a:spLocks noGrp="1"/>
          </p:cNvSpPr>
          <p:nvPr>
            <p:ph type="pic" sz="quarter" idx="14"/>
          </p:nvPr>
        </p:nvSpPr>
        <p:spPr>
          <a:xfrm>
            <a:off x="7887021" y="3954536"/>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23" name="图片占位符 22"/>
          <p:cNvSpPr>
            <a:spLocks noGrp="1"/>
          </p:cNvSpPr>
          <p:nvPr>
            <p:ph type="pic" sz="quarter" idx="15"/>
          </p:nvPr>
        </p:nvSpPr>
        <p:spPr>
          <a:xfrm>
            <a:off x="9584291" y="3954536"/>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val="50799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标题幻灯片">
    <p:spTree>
      <p:nvGrpSpPr>
        <p:cNvPr id="1" name=""/>
        <p:cNvGrpSpPr/>
        <p:nvPr/>
      </p:nvGrpSpPr>
      <p:grpSpPr>
        <a:xfrm>
          <a:off x="0" y="0"/>
          <a:ext cx="0" cy="0"/>
          <a:chOff x="0" y="0"/>
          <a:chExt cx="0" cy="0"/>
        </a:xfrm>
      </p:grpSpPr>
      <p:sp>
        <p:nvSpPr>
          <p:cNvPr id="36" name="等腰三角形 35"/>
          <p:cNvSpPr/>
          <p:nvPr userDrawn="1"/>
        </p:nvSpPr>
        <p:spPr>
          <a:xfrm rot="16200000" flipH="1">
            <a:off x="6813520" y="1389743"/>
            <a:ext cx="6678445" cy="407851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userDrawn="1"/>
        </p:nvSpPr>
        <p:spPr>
          <a:xfrm rot="5400000">
            <a:off x="-1299967" y="1389743"/>
            <a:ext cx="6678445" cy="407851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1"/>
          </p:nvPr>
        </p:nvSpPr>
        <p:spPr>
          <a:xfrm>
            <a:off x="10711543" y="2216899"/>
            <a:ext cx="1480457" cy="2424203"/>
          </a:xfrm>
          <a:custGeom>
            <a:avLst/>
            <a:gdLst>
              <a:gd name="connsiteX0" fmla="*/ 3599543 w 3599543"/>
              <a:gd name="connsiteY0" fmla="*/ 0 h 5894141"/>
              <a:gd name="connsiteX1" fmla="*/ 3599543 w 3599543"/>
              <a:gd name="connsiteY1" fmla="*/ 5894141 h 5894141"/>
              <a:gd name="connsiteX2" fmla="*/ 0 w 3599543"/>
              <a:gd name="connsiteY2" fmla="*/ 2947071 h 5894141"/>
            </a:gdLst>
            <a:ahLst/>
            <a:cxnLst>
              <a:cxn ang="0">
                <a:pos x="connsiteX0" y="connsiteY0"/>
              </a:cxn>
              <a:cxn ang="0">
                <a:pos x="connsiteX1" y="connsiteY1"/>
              </a:cxn>
              <a:cxn ang="0">
                <a:pos x="connsiteX2" y="connsiteY2"/>
              </a:cxn>
            </a:cxnLst>
            <a:rect l="l" t="t" r="r" b="b"/>
            <a:pathLst>
              <a:path w="3599543" h="5894141">
                <a:moveTo>
                  <a:pt x="3599543" y="0"/>
                </a:moveTo>
                <a:lnTo>
                  <a:pt x="3599543" y="5894141"/>
                </a:lnTo>
                <a:lnTo>
                  <a:pt x="0" y="2947071"/>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33" name="图片占位符 32"/>
          <p:cNvSpPr>
            <a:spLocks noGrp="1"/>
          </p:cNvSpPr>
          <p:nvPr>
            <p:ph type="pic" sz="quarter" idx="10"/>
          </p:nvPr>
        </p:nvSpPr>
        <p:spPr>
          <a:xfrm>
            <a:off x="-1" y="2216899"/>
            <a:ext cx="1480457" cy="2424203"/>
          </a:xfrm>
          <a:custGeom>
            <a:avLst/>
            <a:gdLst>
              <a:gd name="connsiteX0" fmla="*/ 0 w 3599543"/>
              <a:gd name="connsiteY0" fmla="*/ 0 h 5894141"/>
              <a:gd name="connsiteX1" fmla="*/ 3599543 w 3599543"/>
              <a:gd name="connsiteY1" fmla="*/ 2947071 h 5894141"/>
              <a:gd name="connsiteX2" fmla="*/ 0 w 3599543"/>
              <a:gd name="connsiteY2" fmla="*/ 5894141 h 5894141"/>
            </a:gdLst>
            <a:ahLst/>
            <a:cxnLst>
              <a:cxn ang="0">
                <a:pos x="connsiteX0" y="connsiteY0"/>
              </a:cxn>
              <a:cxn ang="0">
                <a:pos x="connsiteX1" y="connsiteY1"/>
              </a:cxn>
              <a:cxn ang="0">
                <a:pos x="connsiteX2" y="connsiteY2"/>
              </a:cxn>
            </a:cxnLst>
            <a:rect l="l" t="t" r="r" b="b"/>
            <a:pathLst>
              <a:path w="3599543" h="5894141">
                <a:moveTo>
                  <a:pt x="0" y="0"/>
                </a:moveTo>
                <a:lnTo>
                  <a:pt x="3599543" y="2947071"/>
                </a:lnTo>
                <a:lnTo>
                  <a:pt x="0" y="5894141"/>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val="142605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585729" y="-1742500"/>
            <a:ext cx="5020543" cy="5773843"/>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7" name="图片占位符 6"/>
          <p:cNvSpPr>
            <a:spLocks noGrp="1"/>
          </p:cNvSpPr>
          <p:nvPr>
            <p:ph type="pic" sz="quarter" idx="11"/>
          </p:nvPr>
        </p:nvSpPr>
        <p:spPr>
          <a:xfrm>
            <a:off x="961157" y="2829500"/>
            <a:ext cx="5020543" cy="5773843"/>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8" name="图片占位符 7"/>
          <p:cNvSpPr>
            <a:spLocks noGrp="1"/>
          </p:cNvSpPr>
          <p:nvPr>
            <p:ph type="pic" sz="quarter" idx="12"/>
          </p:nvPr>
        </p:nvSpPr>
        <p:spPr>
          <a:xfrm>
            <a:off x="6299485" y="2829499"/>
            <a:ext cx="5020543" cy="5773843"/>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grpSp>
        <p:nvGrpSpPr>
          <p:cNvPr id="12" name="组合 11"/>
          <p:cNvGrpSpPr/>
          <p:nvPr userDrawn="1"/>
        </p:nvGrpSpPr>
        <p:grpSpPr>
          <a:xfrm flipH="1">
            <a:off x="-15592" y="0"/>
            <a:ext cx="370447" cy="1144421"/>
            <a:chOff x="8687460" y="3571537"/>
            <a:chExt cx="1063822" cy="3286463"/>
          </a:xfrm>
        </p:grpSpPr>
        <p:cxnSp>
          <p:nvCxnSpPr>
            <p:cNvPr id="13" name="直接连接符 12"/>
            <p:cNvCxnSpPr/>
            <p:nvPr/>
          </p:nvCxnSpPr>
          <p:spPr>
            <a:xfrm flipH="1">
              <a:off x="8687460" y="3571537"/>
              <a:ext cx="0" cy="26678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687460" y="6239435"/>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userDrawn="1"/>
        </p:nvGrpSpPr>
        <p:grpSpPr>
          <a:xfrm>
            <a:off x="11821553" y="0"/>
            <a:ext cx="370447" cy="1144421"/>
            <a:chOff x="8687460" y="3571537"/>
            <a:chExt cx="1063822" cy="3286463"/>
          </a:xfrm>
        </p:grpSpPr>
        <p:cxnSp>
          <p:nvCxnSpPr>
            <p:cNvPr id="18" name="直接连接符 17"/>
            <p:cNvCxnSpPr/>
            <p:nvPr/>
          </p:nvCxnSpPr>
          <p:spPr>
            <a:xfrm flipH="1">
              <a:off x="8687460" y="3571537"/>
              <a:ext cx="0" cy="26678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687460" y="6239435"/>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156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标题幻灯片">
    <p:spTree>
      <p:nvGrpSpPr>
        <p:cNvPr id="1" name=""/>
        <p:cNvGrpSpPr/>
        <p:nvPr/>
      </p:nvGrpSpPr>
      <p:grpSpPr>
        <a:xfrm>
          <a:off x="0" y="0"/>
          <a:ext cx="0" cy="0"/>
          <a:chOff x="0" y="0"/>
          <a:chExt cx="0" cy="0"/>
        </a:xfrm>
      </p:grpSpPr>
      <p:pic>
        <p:nvPicPr>
          <p:cNvPr id="3" name="图片占位符 8"/>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a:xfrm>
            <a:off x="0" y="0"/>
            <a:ext cx="12191999" cy="6858000"/>
          </a:xfrm>
          <a:prstGeom prst="rect">
            <a:avLst/>
          </a:prstGeom>
        </p:spPr>
      </p:pic>
      <p:sp>
        <p:nvSpPr>
          <p:cNvPr id="4" name="矩形 3"/>
          <p:cNvSpPr/>
          <p:nvPr userDrawn="1"/>
        </p:nvSpPr>
        <p:spPr>
          <a:xfrm flipH="1">
            <a:off x="-2" y="3429000"/>
            <a:ext cx="12192002" cy="3428999"/>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userDrawn="1"/>
        </p:nvSpPr>
        <p:spPr>
          <a:xfrm>
            <a:off x="5300087" y="2633087"/>
            <a:ext cx="1591827" cy="1591827"/>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userDrawn="1"/>
        </p:nvSpPr>
        <p:spPr>
          <a:xfrm>
            <a:off x="-3091542" y="1358272"/>
            <a:ext cx="4141457" cy="4141457"/>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userDrawn="1"/>
        </p:nvSpPr>
        <p:spPr>
          <a:xfrm>
            <a:off x="11142085" y="1358272"/>
            <a:ext cx="4141457" cy="4141457"/>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3677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66" t="16150" r="-1"/>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a:gsLst>
              <a:gs pos="0">
                <a:schemeClr val="tx1">
                  <a:alpha val="95000"/>
                </a:schemeClr>
              </a:gs>
              <a:gs pos="10000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flipV="1">
            <a:off x="5355771" y="3773718"/>
            <a:ext cx="1848581" cy="2859316"/>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flipV="1">
            <a:off x="7010401" y="3512463"/>
            <a:ext cx="3526970" cy="261255"/>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6090287" y="0"/>
            <a:ext cx="61017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115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2" name="图片占位符 3"/>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13" b="7813"/>
          <a:stretch>
            <a:fillRect/>
          </a:stretch>
        </p:blipFill>
        <p:spPr>
          <a:xfrm>
            <a:off x="0" y="0"/>
            <a:ext cx="12191999" cy="6858000"/>
          </a:xfrm>
          <a:prstGeom prst="rect">
            <a:avLst/>
          </a:prstGeom>
        </p:spPr>
      </p:pic>
      <p:sp>
        <p:nvSpPr>
          <p:cNvPr id="3" name="直角三角形 2"/>
          <p:cNvSpPr/>
          <p:nvPr userDrawn="1"/>
        </p:nvSpPr>
        <p:spPr>
          <a:xfrm flipH="1" flipV="1">
            <a:off x="-1" y="-1"/>
            <a:ext cx="12191999" cy="6858000"/>
          </a:xfrm>
          <a:prstGeom prst="rtTriangle">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userDrawn="1"/>
        </p:nvSpPr>
        <p:spPr>
          <a:xfrm>
            <a:off x="0" y="-4"/>
            <a:ext cx="12192000" cy="685800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075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441242"/>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70" r:id="rId3"/>
    <p:sldLayoutId id="2147483666" r:id="rId4"/>
    <p:sldLayoutId id="2147483669" r:id="rId5"/>
    <p:sldLayoutId id="2147483668" r:id="rId6"/>
    <p:sldLayoutId id="2147483671" r:id="rId7"/>
    <p:sldLayoutId id="2147483673" r:id="rId8"/>
    <p:sldLayoutId id="2147483675" r:id="rId9"/>
    <p:sldLayoutId id="2147483678" r:id="rId10"/>
    <p:sldLayoutId id="2147483682" r:id="rId11"/>
    <p:sldLayoutId id="2147483672" r:id="rId12"/>
    <p:sldLayoutId id="2147483674" r:id="rId13"/>
    <p:sldLayoutId id="2147483677" r:id="rId14"/>
    <p:sldLayoutId id="2147483681" r:id="rId15"/>
    <p:sldLayoutId id="2147483679" r:id="rId16"/>
    <p:sldLayoutId id="2147483680" r:id="rId17"/>
    <p:sldLayoutId id="2147483676" r:id="rId18"/>
    <p:sldLayoutId id="214748368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9.jpg"/><Relationship Id="rId1" Type="http://schemas.openxmlformats.org/officeDocument/2006/relationships/slideLayout" Target="../slideLayouts/slideLayout14.xml"/><Relationship Id="rId5" Type="http://schemas.openxmlformats.org/officeDocument/2006/relationships/image" Target="../media/image19.jp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17.xml"/><Relationship Id="rId5" Type="http://schemas.microsoft.com/office/2007/relationships/hdphoto" Target="../media/hdphoto9.wdp"/><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5.xml"/><Relationship Id="rId5" Type="http://schemas.microsoft.com/office/2007/relationships/hdphoto" Target="../media/hdphoto5.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2"/>
          <a:stretch>
            <a:fillRect/>
          </a:stretch>
        </p:blipFill>
        <p:spPr>
          <a:xfrm rot="20700000">
            <a:off x="-2268437" y="-1475657"/>
            <a:ext cx="16728874" cy="9809314"/>
          </a:xfrm>
          <a:prstGeom prst="rect">
            <a:avLst/>
          </a:prstGeom>
          <a:effectLst>
            <a:outerShdw blurRad="190500" dist="38100" dir="3600000" algn="tl" rotWithShape="0">
              <a:prstClr val="black">
                <a:alpha val="20000"/>
              </a:prstClr>
            </a:outerShdw>
          </a:effectLst>
        </p:spPr>
      </p:pic>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605" y="1123653"/>
            <a:ext cx="8196791" cy="4610695"/>
          </a:xfrm>
          <a:prstGeom prst="rect">
            <a:avLst/>
          </a:prstGeom>
          <a:ln w="9525">
            <a:noFill/>
          </a:ln>
          <a:effectLst>
            <a:outerShdw blurRad="381000" dist="381000" dir="3600000" algn="tl" rotWithShape="0">
              <a:prstClr val="black">
                <a:alpha val="64000"/>
              </a:prstClr>
            </a:outerShdw>
          </a:effectLst>
        </p:spPr>
      </p:pic>
    </p:spTree>
    <p:extLst>
      <p:ext uri="{BB962C8B-B14F-4D97-AF65-F5344CB8AC3E}">
        <p14:creationId xmlns:p14="http://schemas.microsoft.com/office/powerpoint/2010/main" val="2780594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1020" r="21020"/>
          <a:stretch>
            <a:fillRect/>
          </a:stretch>
        </p:blipFill>
        <p:spPr>
          <a:xfrm>
            <a:off x="3585729" y="-1742500"/>
            <a:ext cx="5020543" cy="5773843"/>
          </a:xfrm>
        </p:spPr>
      </p:pic>
      <p:pic>
        <p:nvPicPr>
          <p:cNvPr id="9" name="图片占位符 8"/>
          <p:cNvPicPr>
            <a:picLocks noGrp="1" noChangeAspect="1"/>
          </p:cNvPicPr>
          <p:nvPr>
            <p:ph type="pic" sz="quarter" idx="11"/>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939" r="21939"/>
          <a:stretch>
            <a:fillRect/>
          </a:stretch>
        </p:blipFill>
        <p:spPr/>
      </p:pic>
      <p:pic>
        <p:nvPicPr>
          <p:cNvPr id="12" name="图片占位符 11"/>
          <p:cNvPicPr>
            <a:picLocks noGrp="1" noChangeAspect="1"/>
          </p:cNvPicPr>
          <p:nvPr>
            <p:ph type="pic" sz="quarter" idx="12"/>
          </p:nvPr>
        </p:nvPicPr>
        <p:blipFill>
          <a:blip r:embed="rId6">
            <a:duotone>
              <a:prstClr val="black"/>
              <a:srgbClr val="D9C3A5">
                <a:tint val="50000"/>
                <a:satMod val="180000"/>
              </a:srgb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1011" r="21011"/>
          <a:stretch>
            <a:fillRect/>
          </a:stretch>
        </p:blipFill>
        <p:spPr/>
      </p:pic>
      <p:sp>
        <p:nvSpPr>
          <p:cNvPr id="23" name="矩形 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71973" y="1384132"/>
            <a:ext cx="2173929" cy="141269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24" name="文本框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71973" y="911452"/>
            <a:ext cx="2173929"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5" name="矩形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9146099" y="1384132"/>
            <a:ext cx="2173929" cy="1412694"/>
          </a:xfrm>
          <a:prstGeom prst="rect">
            <a:avLst/>
          </a:prstGeom>
        </p:spPr>
        <p:txBody>
          <a:bodyPr wrap="square">
            <a:spAutoFit/>
          </a:bodyPr>
          <a:lstStyle/>
          <a:p>
            <a:pPr algn="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26" name="文本框 2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9146099" y="911452"/>
            <a:ext cx="2173929" cy="400110"/>
          </a:xfrm>
          <a:prstGeom prst="rect">
            <a:avLst/>
          </a:prstGeom>
          <a:noFill/>
        </p:spPr>
        <p:txBody>
          <a:bodyPr wrap="square" rtlCol="0">
            <a:spAutoFit/>
          </a:bodyPr>
          <a:lstStyle/>
          <a:p>
            <a:pPr algn="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7" name="任意多边形 26"/>
          <p:cNvSpPr/>
          <p:nvPr/>
        </p:nvSpPr>
        <p:spPr>
          <a:xfrm>
            <a:off x="4790976" y="2667267"/>
            <a:ext cx="2663836" cy="3063528"/>
          </a:xfrm>
          <a:custGeom>
            <a:avLst/>
            <a:gdLst>
              <a:gd name="connsiteX0" fmla="*/ 1723688 w 3475409"/>
              <a:gd name="connsiteY0" fmla="*/ 0 h 3996872"/>
              <a:gd name="connsiteX1" fmla="*/ 3475409 w 3475409"/>
              <a:gd name="connsiteY1" fmla="*/ 1011357 h 3996872"/>
              <a:gd name="connsiteX2" fmla="*/ 3469304 w 3475409"/>
              <a:gd name="connsiteY2" fmla="*/ 2998176 h 3996872"/>
              <a:gd name="connsiteX3" fmla="*/ 1751721 w 3475409"/>
              <a:gd name="connsiteY3" fmla="*/ 3996872 h 3996872"/>
              <a:gd name="connsiteX4" fmla="*/ 0 w 3475409"/>
              <a:gd name="connsiteY4" fmla="*/ 2985515 h 3996872"/>
              <a:gd name="connsiteX5" fmla="*/ 6105 w 3475409"/>
              <a:gd name="connsiteY5" fmla="*/ 998698 h 39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5409" h="3996872">
                <a:moveTo>
                  <a:pt x="1723688" y="0"/>
                </a:moveTo>
                <a:lnTo>
                  <a:pt x="3475409" y="1011357"/>
                </a:lnTo>
                <a:lnTo>
                  <a:pt x="3469304" y="2998176"/>
                </a:lnTo>
                <a:lnTo>
                  <a:pt x="1751721" y="3996872"/>
                </a:lnTo>
                <a:lnTo>
                  <a:pt x="0" y="2985515"/>
                </a:lnTo>
                <a:lnTo>
                  <a:pt x="6105" y="998698"/>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035930" y="3960415"/>
            <a:ext cx="2173929"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eiusmodcupidatatumtempor incididunt ut.</a:t>
            </a:r>
          </a:p>
        </p:txBody>
      </p:sp>
      <p:sp>
        <p:nvSpPr>
          <p:cNvPr id="11" name="文本框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035930" y="3487735"/>
            <a:ext cx="2173929" cy="400110"/>
          </a:xfrm>
          <a:prstGeom prst="rect">
            <a:avLst/>
          </a:prstGeom>
          <a:noFill/>
        </p:spPr>
        <p:txBody>
          <a:bodyPr wrap="square" rtlCol="0">
            <a:spAutoFit/>
          </a:bodyPr>
          <a:lstStyle/>
          <a:p>
            <a:pPr algn="ctr"/>
            <a:r>
              <a:rPr lang="zh-CN" altLang="en-US" sz="2000" b="1">
                <a:solidFill>
                  <a:schemeClr val="bg1"/>
                </a:solidFill>
              </a:rPr>
              <a:t>关键词</a:t>
            </a:r>
            <a:endParaRPr lang="en-US" altLang="zh-CN" sz="2000">
              <a:solidFill>
                <a:schemeClr val="bg1"/>
              </a:solidFill>
            </a:endParaRPr>
          </a:p>
        </p:txBody>
      </p:sp>
    </p:spTree>
    <p:extLst>
      <p:ext uri="{BB962C8B-B14F-4D97-AF65-F5344CB8AC3E}">
        <p14:creationId xmlns:p14="http://schemas.microsoft.com/office/powerpoint/2010/main" val="126833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59287" y="1064561"/>
            <a:ext cx="2558713"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2</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en-US" altLang="zh-CN" sz="4000">
                <a:solidFill>
                  <a:schemeClr val="bg1"/>
                </a:solidFill>
                <a:latin typeface="+mn-ea"/>
              </a:rPr>
              <a:t>2016</a:t>
            </a:r>
            <a:r>
              <a:rPr lang="zh-CN" altLang="en-US" sz="4000">
                <a:solidFill>
                  <a:schemeClr val="bg1"/>
                </a:solidFill>
                <a:latin typeface="+mn-ea"/>
              </a:rPr>
              <a:t>年重点工作</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7" y="3484107"/>
            <a:ext cx="3571384" cy="378137"/>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Key Work In 2016</a:t>
            </a:r>
          </a:p>
        </p:txBody>
      </p:sp>
      <p:sp>
        <p:nvSpPr>
          <p:cNvPr id="6" name="文本框 5"/>
          <p:cNvSpPr txBox="1"/>
          <p:nvPr/>
        </p:nvSpPr>
        <p:spPr>
          <a:xfrm>
            <a:off x="8650516" y="4368800"/>
            <a:ext cx="1465941" cy="338554"/>
          </a:xfrm>
          <a:prstGeom prst="rect">
            <a:avLst/>
          </a:prstGeom>
          <a:noFill/>
        </p:spPr>
        <p:txBody>
          <a:bodyPr wrap="square" rtlCol="0">
            <a:spAutoFit/>
          </a:bodyPr>
          <a:lstStyle/>
          <a:p>
            <a:pPr algn="dist"/>
            <a:r>
              <a:rPr lang="en-US" altLang="zh-CN" sz="1600">
                <a:solidFill>
                  <a:schemeClr val="bg1"/>
                </a:solidFill>
                <a:latin typeface="+mj-ea"/>
                <a:ea typeface="+mj-ea"/>
              </a:rPr>
              <a:t>PART TWO</a:t>
            </a:r>
            <a:endParaRPr lang="zh-CN" altLang="en-US" sz="1600">
              <a:solidFill>
                <a:schemeClr val="bg1"/>
              </a:solidFill>
              <a:latin typeface="+mj-ea"/>
              <a:ea typeface="+mj-ea"/>
            </a:endParaRPr>
          </a:p>
        </p:txBody>
      </p:sp>
    </p:spTree>
    <p:extLst>
      <p:ext uri="{BB962C8B-B14F-4D97-AF65-F5344CB8AC3E}">
        <p14:creationId xmlns:p14="http://schemas.microsoft.com/office/powerpoint/2010/main" val="1939966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936986" y="1214606"/>
            <a:ext cx="4373335" cy="400110"/>
          </a:xfrm>
          <a:prstGeom prst="rect">
            <a:avLst/>
          </a:prstGeom>
          <a:noFill/>
        </p:spPr>
        <p:txBody>
          <a:bodyPr wrap="square" rtlCol="0">
            <a:spAutoFit/>
          </a:bodyPr>
          <a:lstStyle/>
          <a:p>
            <a:pPr algn="r"/>
            <a:r>
              <a:rPr lang="zh-CN" altLang="en-US" sz="2000" b="1">
                <a:solidFill>
                  <a:schemeClr val="tx1">
                    <a:lumMod val="85000"/>
                    <a:lumOff val="15000"/>
                  </a:schemeClr>
                </a:solidFill>
              </a:rPr>
              <a:t>输入你的关键词</a:t>
            </a:r>
            <a:endParaRPr lang="en-US" altLang="zh-CN" sz="2000">
              <a:solidFill>
                <a:schemeClr val="tx1">
                  <a:lumMod val="85000"/>
                  <a:lumOff val="15000"/>
                </a:schemeClr>
              </a:solidFill>
            </a:endParaRPr>
          </a:p>
        </p:txBody>
      </p:sp>
      <p:sp>
        <p:nvSpPr>
          <p:cNvPr id="35" name="矩形 3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936986" y="1628263"/>
            <a:ext cx="4373335" cy="972574"/>
          </a:xfrm>
          <a:prstGeom prst="rect">
            <a:avLst/>
          </a:prstGeom>
        </p:spPr>
        <p:txBody>
          <a:bodyPr wrap="square">
            <a:spAutoFit/>
          </a:bodyPr>
          <a:lstStyle/>
          <a:p>
            <a:pPr algn="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38" name="文本框 3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936985" y="3848647"/>
            <a:ext cx="4373335" cy="400110"/>
          </a:xfrm>
          <a:prstGeom prst="rect">
            <a:avLst/>
          </a:prstGeom>
          <a:noFill/>
        </p:spPr>
        <p:txBody>
          <a:bodyPr wrap="square" rtlCol="0">
            <a:spAutoFit/>
          </a:bodyPr>
          <a:lstStyle/>
          <a:p>
            <a:pPr algn="r"/>
            <a:r>
              <a:rPr lang="zh-CN" altLang="en-US" sz="2000" b="1">
                <a:solidFill>
                  <a:schemeClr val="tx1">
                    <a:lumMod val="85000"/>
                    <a:lumOff val="15000"/>
                  </a:schemeClr>
                </a:solidFill>
              </a:rPr>
              <a:t>输入你的关键词</a:t>
            </a:r>
            <a:endParaRPr lang="en-US" altLang="zh-CN" sz="2000">
              <a:solidFill>
                <a:schemeClr val="tx1">
                  <a:lumMod val="85000"/>
                  <a:lumOff val="15000"/>
                </a:schemeClr>
              </a:solidFill>
            </a:endParaRPr>
          </a:p>
        </p:txBody>
      </p:sp>
      <p:sp>
        <p:nvSpPr>
          <p:cNvPr id="39" name="矩形 3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936985" y="4262304"/>
            <a:ext cx="4373335" cy="972574"/>
          </a:xfrm>
          <a:prstGeom prst="rect">
            <a:avLst/>
          </a:prstGeom>
        </p:spPr>
        <p:txBody>
          <a:bodyPr wrap="square">
            <a:spAutoFit/>
          </a:bodyPr>
          <a:lstStyle/>
          <a:p>
            <a:pPr algn="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41" name="文本框 4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81681" y="1823782"/>
            <a:ext cx="4373335" cy="400110"/>
          </a:xfrm>
          <a:prstGeom prst="rect">
            <a:avLst/>
          </a:prstGeom>
          <a:noFill/>
        </p:spPr>
        <p:txBody>
          <a:bodyPr wrap="square" rtlCol="0">
            <a:spAutoFit/>
          </a:bodyPr>
          <a:lstStyle/>
          <a:p>
            <a:r>
              <a:rPr lang="zh-CN" altLang="en-US" sz="2000" b="1">
                <a:solidFill>
                  <a:schemeClr val="bg1"/>
                </a:solidFill>
              </a:rPr>
              <a:t>输入你的关键词</a:t>
            </a:r>
            <a:endParaRPr lang="en-US" altLang="zh-CN" sz="2000">
              <a:solidFill>
                <a:schemeClr val="bg1"/>
              </a:solidFill>
            </a:endParaRPr>
          </a:p>
        </p:txBody>
      </p:sp>
      <p:sp>
        <p:nvSpPr>
          <p:cNvPr id="42" name="矩形 4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81681" y="2237439"/>
            <a:ext cx="4373335" cy="972574"/>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44" name="文本框 4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81680" y="4457823"/>
            <a:ext cx="4373335" cy="400110"/>
          </a:xfrm>
          <a:prstGeom prst="rect">
            <a:avLst/>
          </a:prstGeom>
          <a:noFill/>
        </p:spPr>
        <p:txBody>
          <a:bodyPr wrap="square" rtlCol="0">
            <a:spAutoFit/>
          </a:bodyPr>
          <a:lstStyle/>
          <a:p>
            <a:r>
              <a:rPr lang="zh-CN" altLang="en-US" sz="2000" b="1">
                <a:solidFill>
                  <a:schemeClr val="bg1"/>
                </a:solidFill>
              </a:rPr>
              <a:t>输入你的关键词</a:t>
            </a:r>
            <a:endParaRPr lang="en-US" altLang="zh-CN" sz="2000">
              <a:solidFill>
                <a:schemeClr val="bg1"/>
              </a:solidFill>
            </a:endParaRPr>
          </a:p>
        </p:txBody>
      </p:sp>
      <p:sp>
        <p:nvSpPr>
          <p:cNvPr id="45" name="矩形 4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81680" y="4871480"/>
            <a:ext cx="4373335" cy="972574"/>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10" name="等腰三角形 9"/>
          <p:cNvSpPr/>
          <p:nvPr/>
        </p:nvSpPr>
        <p:spPr>
          <a:xfrm rot="5400000">
            <a:off x="6004630" y="1235914"/>
            <a:ext cx="667657" cy="496343"/>
          </a:xfrm>
          <a:prstGeom prst="triangle">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6200000">
            <a:off x="5514000" y="2532523"/>
            <a:ext cx="667658" cy="496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6004630" y="3829133"/>
            <a:ext cx="667657" cy="496343"/>
          </a:xfrm>
          <a:prstGeom prst="triangl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a:off x="5514000" y="5125742"/>
            <a:ext cx="667658" cy="496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8867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GrpSpPr/>
          <p:nvPr/>
        </p:nvGrpSpPr>
        <p:grpSpPr bwMode="auto">
          <a:xfrm>
            <a:off x="4023361" y="124937"/>
            <a:ext cx="7618513" cy="6608127"/>
            <a:chOff x="1293815" y="1044576"/>
            <a:chExt cx="5989644" cy="4714872"/>
          </a:xfrm>
          <a:solidFill>
            <a:srgbClr val="F2F2F2"/>
          </a:solidFill>
          <a:effectLst/>
        </p:grpSpPr>
        <p:sp>
          <p:nvSpPr>
            <p:cNvPr id="8" name="Freeform 2"/>
            <p:cNvSpPr>
              <a:spLocks/>
            </p:cNvSpPr>
            <p:nvPr/>
          </p:nvSpPr>
          <p:spPr bwMode="auto">
            <a:xfrm>
              <a:off x="5922970" y="1044576"/>
              <a:ext cx="1360489" cy="1171574"/>
            </a:xfrm>
            <a:custGeom>
              <a:avLst/>
              <a:gdLst/>
              <a:ahLst/>
              <a:cxnLst>
                <a:cxn ang="0">
                  <a:pos x="272" y="616"/>
                </a:cxn>
                <a:cxn ang="0">
                  <a:pos x="322" y="672"/>
                </a:cxn>
                <a:cxn ang="0">
                  <a:pos x="359" y="664"/>
                </a:cxn>
                <a:cxn ang="0">
                  <a:pos x="414" y="667"/>
                </a:cxn>
                <a:cxn ang="0">
                  <a:pos x="464" y="655"/>
                </a:cxn>
                <a:cxn ang="0">
                  <a:pos x="502" y="699"/>
                </a:cxn>
                <a:cxn ang="0">
                  <a:pos x="532" y="711"/>
                </a:cxn>
                <a:cxn ang="0">
                  <a:pos x="568" y="730"/>
                </a:cxn>
                <a:cxn ang="0">
                  <a:pos x="576" y="687"/>
                </a:cxn>
                <a:cxn ang="0">
                  <a:pos x="619" y="733"/>
                </a:cxn>
                <a:cxn ang="0">
                  <a:pos x="653" y="753"/>
                </a:cxn>
                <a:cxn ang="0">
                  <a:pos x="691" y="711"/>
                </a:cxn>
                <a:cxn ang="0">
                  <a:pos x="715" y="706"/>
                </a:cxn>
                <a:cxn ang="0">
                  <a:pos x="754" y="730"/>
                </a:cxn>
                <a:cxn ang="0">
                  <a:pos x="791" y="730"/>
                </a:cxn>
                <a:cxn ang="0">
                  <a:pos x="774" y="672"/>
                </a:cxn>
                <a:cxn ang="0">
                  <a:pos x="762" y="601"/>
                </a:cxn>
                <a:cxn ang="0">
                  <a:pos x="845" y="570"/>
                </a:cxn>
                <a:cxn ang="0">
                  <a:pos x="854" y="535"/>
                </a:cxn>
                <a:cxn ang="0">
                  <a:pos x="867" y="496"/>
                </a:cxn>
                <a:cxn ang="0">
                  <a:pos x="870" y="359"/>
                </a:cxn>
                <a:cxn ang="0">
                  <a:pos x="867" y="296"/>
                </a:cxn>
                <a:cxn ang="0">
                  <a:pos x="862" y="269"/>
                </a:cxn>
                <a:cxn ang="0">
                  <a:pos x="804" y="308"/>
                </a:cxn>
                <a:cxn ang="0">
                  <a:pos x="744" y="362"/>
                </a:cxn>
                <a:cxn ang="0">
                  <a:pos x="636" y="362"/>
                </a:cxn>
                <a:cxn ang="0">
                  <a:pos x="623" y="323"/>
                </a:cxn>
                <a:cxn ang="0">
                  <a:pos x="587" y="296"/>
                </a:cxn>
                <a:cxn ang="0">
                  <a:pos x="514" y="281"/>
                </a:cxn>
                <a:cxn ang="0">
                  <a:pos x="456" y="273"/>
                </a:cxn>
                <a:cxn ang="0">
                  <a:pos x="409" y="242"/>
                </a:cxn>
                <a:cxn ang="0">
                  <a:pos x="385" y="203"/>
                </a:cxn>
                <a:cxn ang="0">
                  <a:pos x="346" y="159"/>
                </a:cxn>
                <a:cxn ang="0">
                  <a:pos x="304" y="93"/>
                </a:cxn>
                <a:cxn ang="0">
                  <a:pos x="259" y="27"/>
                </a:cxn>
                <a:cxn ang="0">
                  <a:pos x="179" y="15"/>
                </a:cxn>
                <a:cxn ang="0">
                  <a:pos x="94" y="0"/>
                </a:cxn>
                <a:cxn ang="0">
                  <a:pos x="3" y="39"/>
                </a:cxn>
                <a:cxn ang="0">
                  <a:pos x="0" y="109"/>
                </a:cxn>
                <a:cxn ang="0">
                  <a:pos x="42" y="132"/>
                </a:cxn>
                <a:cxn ang="0">
                  <a:pos x="91" y="125"/>
                </a:cxn>
                <a:cxn ang="0">
                  <a:pos x="99" y="171"/>
                </a:cxn>
                <a:cxn ang="0">
                  <a:pos x="162" y="199"/>
                </a:cxn>
                <a:cxn ang="0">
                  <a:pos x="196" y="183"/>
                </a:cxn>
                <a:cxn ang="0">
                  <a:pos x="304" y="187"/>
                </a:cxn>
                <a:cxn ang="0">
                  <a:pos x="288" y="320"/>
                </a:cxn>
                <a:cxn ang="0">
                  <a:pos x="272" y="359"/>
                </a:cxn>
                <a:cxn ang="0">
                  <a:pos x="267" y="445"/>
                </a:cxn>
                <a:cxn ang="0">
                  <a:pos x="242" y="425"/>
                </a:cxn>
                <a:cxn ang="0">
                  <a:pos x="188" y="503"/>
                </a:cxn>
                <a:cxn ang="0">
                  <a:pos x="167" y="543"/>
                </a:cxn>
                <a:cxn ang="0">
                  <a:pos x="242" y="566"/>
                </a:cxn>
                <a:cxn ang="0">
                  <a:pos x="242" y="582"/>
                </a:cxn>
                <a:cxn ang="0">
                  <a:pos x="212" y="613"/>
                </a:cxn>
              </a:cxnLst>
              <a:rect l="0" t="0" r="r" b="b"/>
              <a:pathLst>
                <a:path w="889" h="754">
                  <a:moveTo>
                    <a:pt x="225" y="625"/>
                  </a:moveTo>
                  <a:lnTo>
                    <a:pt x="272" y="616"/>
                  </a:lnTo>
                  <a:lnTo>
                    <a:pt x="292" y="652"/>
                  </a:lnTo>
                  <a:lnTo>
                    <a:pt x="322" y="672"/>
                  </a:lnTo>
                  <a:lnTo>
                    <a:pt x="343" y="664"/>
                  </a:lnTo>
                  <a:lnTo>
                    <a:pt x="359" y="664"/>
                  </a:lnTo>
                  <a:lnTo>
                    <a:pt x="389" y="648"/>
                  </a:lnTo>
                  <a:lnTo>
                    <a:pt x="414" y="667"/>
                  </a:lnTo>
                  <a:lnTo>
                    <a:pt x="426" y="672"/>
                  </a:lnTo>
                  <a:lnTo>
                    <a:pt x="464" y="655"/>
                  </a:lnTo>
                  <a:lnTo>
                    <a:pt x="489" y="672"/>
                  </a:lnTo>
                  <a:lnTo>
                    <a:pt x="502" y="699"/>
                  </a:lnTo>
                  <a:lnTo>
                    <a:pt x="524" y="699"/>
                  </a:lnTo>
                  <a:lnTo>
                    <a:pt x="532" y="711"/>
                  </a:lnTo>
                  <a:lnTo>
                    <a:pt x="560" y="738"/>
                  </a:lnTo>
                  <a:lnTo>
                    <a:pt x="568" y="730"/>
                  </a:lnTo>
                  <a:lnTo>
                    <a:pt x="565" y="699"/>
                  </a:lnTo>
                  <a:lnTo>
                    <a:pt x="576" y="687"/>
                  </a:lnTo>
                  <a:lnTo>
                    <a:pt x="598" y="726"/>
                  </a:lnTo>
                  <a:lnTo>
                    <a:pt x="619" y="733"/>
                  </a:lnTo>
                  <a:lnTo>
                    <a:pt x="636" y="753"/>
                  </a:lnTo>
                  <a:lnTo>
                    <a:pt x="653" y="753"/>
                  </a:lnTo>
                  <a:lnTo>
                    <a:pt x="657" y="742"/>
                  </a:lnTo>
                  <a:lnTo>
                    <a:pt x="691" y="711"/>
                  </a:lnTo>
                  <a:lnTo>
                    <a:pt x="702" y="718"/>
                  </a:lnTo>
                  <a:lnTo>
                    <a:pt x="715" y="706"/>
                  </a:lnTo>
                  <a:lnTo>
                    <a:pt x="724" y="723"/>
                  </a:lnTo>
                  <a:lnTo>
                    <a:pt x="754" y="730"/>
                  </a:lnTo>
                  <a:lnTo>
                    <a:pt x="774" y="730"/>
                  </a:lnTo>
                  <a:lnTo>
                    <a:pt x="791" y="730"/>
                  </a:lnTo>
                  <a:lnTo>
                    <a:pt x="778" y="718"/>
                  </a:lnTo>
                  <a:lnTo>
                    <a:pt x="774" y="672"/>
                  </a:lnTo>
                  <a:lnTo>
                    <a:pt x="741" y="621"/>
                  </a:lnTo>
                  <a:lnTo>
                    <a:pt x="762" y="601"/>
                  </a:lnTo>
                  <a:lnTo>
                    <a:pt x="778" y="570"/>
                  </a:lnTo>
                  <a:lnTo>
                    <a:pt x="845" y="570"/>
                  </a:lnTo>
                  <a:lnTo>
                    <a:pt x="859" y="558"/>
                  </a:lnTo>
                  <a:lnTo>
                    <a:pt x="854" y="535"/>
                  </a:lnTo>
                  <a:lnTo>
                    <a:pt x="870" y="511"/>
                  </a:lnTo>
                  <a:lnTo>
                    <a:pt x="867" y="496"/>
                  </a:lnTo>
                  <a:lnTo>
                    <a:pt x="870" y="476"/>
                  </a:lnTo>
                  <a:lnTo>
                    <a:pt x="870" y="359"/>
                  </a:lnTo>
                  <a:lnTo>
                    <a:pt x="888" y="320"/>
                  </a:lnTo>
                  <a:lnTo>
                    <a:pt x="867" y="296"/>
                  </a:lnTo>
                  <a:lnTo>
                    <a:pt x="870" y="281"/>
                  </a:lnTo>
                  <a:lnTo>
                    <a:pt x="862" y="269"/>
                  </a:lnTo>
                  <a:lnTo>
                    <a:pt x="833" y="277"/>
                  </a:lnTo>
                  <a:lnTo>
                    <a:pt x="804" y="308"/>
                  </a:lnTo>
                  <a:lnTo>
                    <a:pt x="774" y="323"/>
                  </a:lnTo>
                  <a:lnTo>
                    <a:pt x="744" y="362"/>
                  </a:lnTo>
                  <a:lnTo>
                    <a:pt x="670" y="386"/>
                  </a:lnTo>
                  <a:lnTo>
                    <a:pt x="636" y="362"/>
                  </a:lnTo>
                  <a:lnTo>
                    <a:pt x="639" y="347"/>
                  </a:lnTo>
                  <a:lnTo>
                    <a:pt x="623" y="323"/>
                  </a:lnTo>
                  <a:lnTo>
                    <a:pt x="615" y="296"/>
                  </a:lnTo>
                  <a:lnTo>
                    <a:pt x="587" y="296"/>
                  </a:lnTo>
                  <a:lnTo>
                    <a:pt x="535" y="273"/>
                  </a:lnTo>
                  <a:lnTo>
                    <a:pt x="514" y="281"/>
                  </a:lnTo>
                  <a:lnTo>
                    <a:pt x="489" y="269"/>
                  </a:lnTo>
                  <a:lnTo>
                    <a:pt x="456" y="273"/>
                  </a:lnTo>
                  <a:lnTo>
                    <a:pt x="426" y="265"/>
                  </a:lnTo>
                  <a:lnTo>
                    <a:pt x="409" y="242"/>
                  </a:lnTo>
                  <a:lnTo>
                    <a:pt x="389" y="222"/>
                  </a:lnTo>
                  <a:lnTo>
                    <a:pt x="385" y="203"/>
                  </a:lnTo>
                  <a:lnTo>
                    <a:pt x="359" y="179"/>
                  </a:lnTo>
                  <a:lnTo>
                    <a:pt x="346" y="159"/>
                  </a:lnTo>
                  <a:lnTo>
                    <a:pt x="314" y="117"/>
                  </a:lnTo>
                  <a:lnTo>
                    <a:pt x="304" y="93"/>
                  </a:lnTo>
                  <a:lnTo>
                    <a:pt x="267" y="50"/>
                  </a:lnTo>
                  <a:lnTo>
                    <a:pt x="259" y="27"/>
                  </a:lnTo>
                  <a:lnTo>
                    <a:pt x="212" y="8"/>
                  </a:lnTo>
                  <a:lnTo>
                    <a:pt x="179" y="15"/>
                  </a:lnTo>
                  <a:lnTo>
                    <a:pt x="154" y="11"/>
                  </a:lnTo>
                  <a:lnTo>
                    <a:pt x="94" y="0"/>
                  </a:lnTo>
                  <a:lnTo>
                    <a:pt x="20" y="27"/>
                  </a:lnTo>
                  <a:lnTo>
                    <a:pt x="3" y="39"/>
                  </a:lnTo>
                  <a:lnTo>
                    <a:pt x="20" y="59"/>
                  </a:lnTo>
                  <a:lnTo>
                    <a:pt x="0" y="109"/>
                  </a:lnTo>
                  <a:lnTo>
                    <a:pt x="8" y="113"/>
                  </a:lnTo>
                  <a:lnTo>
                    <a:pt x="42" y="132"/>
                  </a:lnTo>
                  <a:lnTo>
                    <a:pt x="58" y="105"/>
                  </a:lnTo>
                  <a:lnTo>
                    <a:pt x="91" y="125"/>
                  </a:lnTo>
                  <a:lnTo>
                    <a:pt x="86" y="137"/>
                  </a:lnTo>
                  <a:lnTo>
                    <a:pt x="99" y="171"/>
                  </a:lnTo>
                  <a:lnTo>
                    <a:pt x="121" y="191"/>
                  </a:lnTo>
                  <a:lnTo>
                    <a:pt x="162" y="199"/>
                  </a:lnTo>
                  <a:lnTo>
                    <a:pt x="171" y="187"/>
                  </a:lnTo>
                  <a:lnTo>
                    <a:pt x="196" y="183"/>
                  </a:lnTo>
                  <a:lnTo>
                    <a:pt x="242" y="148"/>
                  </a:lnTo>
                  <a:lnTo>
                    <a:pt x="304" y="187"/>
                  </a:lnTo>
                  <a:lnTo>
                    <a:pt x="283" y="265"/>
                  </a:lnTo>
                  <a:lnTo>
                    <a:pt x="288" y="320"/>
                  </a:lnTo>
                  <a:lnTo>
                    <a:pt x="288" y="352"/>
                  </a:lnTo>
                  <a:lnTo>
                    <a:pt x="272" y="359"/>
                  </a:lnTo>
                  <a:lnTo>
                    <a:pt x="272" y="449"/>
                  </a:lnTo>
                  <a:lnTo>
                    <a:pt x="267" y="445"/>
                  </a:lnTo>
                  <a:lnTo>
                    <a:pt x="251" y="425"/>
                  </a:lnTo>
                  <a:lnTo>
                    <a:pt x="242" y="425"/>
                  </a:lnTo>
                  <a:lnTo>
                    <a:pt x="238" y="433"/>
                  </a:lnTo>
                  <a:lnTo>
                    <a:pt x="188" y="503"/>
                  </a:lnTo>
                  <a:lnTo>
                    <a:pt x="162" y="531"/>
                  </a:lnTo>
                  <a:lnTo>
                    <a:pt x="167" y="543"/>
                  </a:lnTo>
                  <a:lnTo>
                    <a:pt x="217" y="574"/>
                  </a:lnTo>
                  <a:lnTo>
                    <a:pt x="242" y="566"/>
                  </a:lnTo>
                  <a:lnTo>
                    <a:pt x="247" y="574"/>
                  </a:lnTo>
                  <a:lnTo>
                    <a:pt x="242" y="582"/>
                  </a:lnTo>
                  <a:lnTo>
                    <a:pt x="217" y="594"/>
                  </a:lnTo>
                  <a:lnTo>
                    <a:pt x="212" y="613"/>
                  </a:lnTo>
                  <a:lnTo>
                    <a:pt x="225" y="62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9" name="Freeform 3"/>
            <p:cNvSpPr>
              <a:spLocks/>
            </p:cNvSpPr>
            <p:nvPr/>
          </p:nvSpPr>
          <p:spPr bwMode="auto">
            <a:xfrm>
              <a:off x="5969007" y="2360614"/>
              <a:ext cx="695325" cy="625475"/>
            </a:xfrm>
            <a:custGeom>
              <a:avLst/>
              <a:gdLst/>
              <a:ahLst/>
              <a:cxnLst>
                <a:cxn ang="0">
                  <a:pos x="372" y="281"/>
                </a:cxn>
                <a:cxn ang="0">
                  <a:pos x="424" y="215"/>
                </a:cxn>
                <a:cxn ang="0">
                  <a:pos x="453" y="183"/>
                </a:cxn>
                <a:cxn ang="0">
                  <a:pos x="448" y="152"/>
                </a:cxn>
                <a:cxn ang="0">
                  <a:pos x="414" y="117"/>
                </a:cxn>
                <a:cxn ang="0">
                  <a:pos x="410" y="90"/>
                </a:cxn>
                <a:cxn ang="0">
                  <a:pos x="351" y="15"/>
                </a:cxn>
                <a:cxn ang="0">
                  <a:pos x="351" y="23"/>
                </a:cxn>
                <a:cxn ang="0">
                  <a:pos x="339" y="35"/>
                </a:cxn>
                <a:cxn ang="0">
                  <a:pos x="314" y="8"/>
                </a:cxn>
                <a:cxn ang="0">
                  <a:pos x="280" y="0"/>
                </a:cxn>
                <a:cxn ang="0">
                  <a:pos x="280" y="8"/>
                </a:cxn>
                <a:cxn ang="0">
                  <a:pos x="280" y="23"/>
                </a:cxn>
                <a:cxn ang="0">
                  <a:pos x="264" y="35"/>
                </a:cxn>
                <a:cxn ang="0">
                  <a:pos x="235" y="62"/>
                </a:cxn>
                <a:cxn ang="0">
                  <a:pos x="204" y="62"/>
                </a:cxn>
                <a:cxn ang="0">
                  <a:pos x="193" y="81"/>
                </a:cxn>
                <a:cxn ang="0">
                  <a:pos x="180" y="81"/>
                </a:cxn>
                <a:cxn ang="0">
                  <a:pos x="159" y="101"/>
                </a:cxn>
                <a:cxn ang="0">
                  <a:pos x="146" y="101"/>
                </a:cxn>
                <a:cxn ang="0">
                  <a:pos x="121" y="125"/>
                </a:cxn>
                <a:cxn ang="0">
                  <a:pos x="105" y="129"/>
                </a:cxn>
                <a:cxn ang="0">
                  <a:pos x="70" y="179"/>
                </a:cxn>
                <a:cxn ang="0">
                  <a:pos x="46" y="148"/>
                </a:cxn>
                <a:cxn ang="0">
                  <a:pos x="25" y="132"/>
                </a:cxn>
                <a:cxn ang="0">
                  <a:pos x="12" y="144"/>
                </a:cxn>
                <a:cxn ang="0">
                  <a:pos x="25" y="210"/>
                </a:cxn>
                <a:cxn ang="0">
                  <a:pos x="12" y="234"/>
                </a:cxn>
                <a:cxn ang="0">
                  <a:pos x="0" y="265"/>
                </a:cxn>
                <a:cxn ang="0">
                  <a:pos x="34" y="288"/>
                </a:cxn>
                <a:cxn ang="0">
                  <a:pos x="54" y="288"/>
                </a:cxn>
                <a:cxn ang="0">
                  <a:pos x="78" y="320"/>
                </a:cxn>
                <a:cxn ang="0">
                  <a:pos x="96" y="312"/>
                </a:cxn>
                <a:cxn ang="0">
                  <a:pos x="125" y="281"/>
                </a:cxn>
                <a:cxn ang="0">
                  <a:pos x="151" y="234"/>
                </a:cxn>
                <a:cxn ang="0">
                  <a:pos x="201" y="226"/>
                </a:cxn>
                <a:cxn ang="0">
                  <a:pos x="231" y="254"/>
                </a:cxn>
                <a:cxn ang="0">
                  <a:pos x="209" y="296"/>
                </a:cxn>
                <a:cxn ang="0">
                  <a:pos x="180" y="339"/>
                </a:cxn>
                <a:cxn ang="0">
                  <a:pos x="204" y="354"/>
                </a:cxn>
                <a:cxn ang="0">
                  <a:pos x="204" y="378"/>
                </a:cxn>
                <a:cxn ang="0">
                  <a:pos x="184" y="393"/>
                </a:cxn>
                <a:cxn ang="0">
                  <a:pos x="188" y="402"/>
                </a:cxn>
                <a:cxn ang="0">
                  <a:pos x="221" y="386"/>
                </a:cxn>
                <a:cxn ang="0">
                  <a:pos x="272" y="324"/>
                </a:cxn>
                <a:cxn ang="0">
                  <a:pos x="347" y="285"/>
                </a:cxn>
                <a:cxn ang="0">
                  <a:pos x="372" y="281"/>
                </a:cxn>
              </a:cxnLst>
              <a:rect l="0" t="0" r="r" b="b"/>
              <a:pathLst>
                <a:path w="454" h="403">
                  <a:moveTo>
                    <a:pt x="372" y="281"/>
                  </a:moveTo>
                  <a:lnTo>
                    <a:pt x="424" y="215"/>
                  </a:lnTo>
                  <a:lnTo>
                    <a:pt x="453" y="183"/>
                  </a:lnTo>
                  <a:lnTo>
                    <a:pt x="448" y="152"/>
                  </a:lnTo>
                  <a:lnTo>
                    <a:pt x="414" y="117"/>
                  </a:lnTo>
                  <a:lnTo>
                    <a:pt x="410" y="90"/>
                  </a:lnTo>
                  <a:lnTo>
                    <a:pt x="351" y="15"/>
                  </a:lnTo>
                  <a:lnTo>
                    <a:pt x="351" y="23"/>
                  </a:lnTo>
                  <a:lnTo>
                    <a:pt x="339" y="35"/>
                  </a:lnTo>
                  <a:lnTo>
                    <a:pt x="314" y="8"/>
                  </a:lnTo>
                  <a:lnTo>
                    <a:pt x="280" y="0"/>
                  </a:lnTo>
                  <a:lnTo>
                    <a:pt x="280" y="8"/>
                  </a:lnTo>
                  <a:lnTo>
                    <a:pt x="280" y="23"/>
                  </a:lnTo>
                  <a:lnTo>
                    <a:pt x="264" y="35"/>
                  </a:lnTo>
                  <a:lnTo>
                    <a:pt x="235" y="62"/>
                  </a:lnTo>
                  <a:lnTo>
                    <a:pt x="204" y="62"/>
                  </a:lnTo>
                  <a:lnTo>
                    <a:pt x="193" y="81"/>
                  </a:lnTo>
                  <a:lnTo>
                    <a:pt x="180" y="81"/>
                  </a:lnTo>
                  <a:lnTo>
                    <a:pt x="159" y="101"/>
                  </a:lnTo>
                  <a:lnTo>
                    <a:pt x="146" y="101"/>
                  </a:lnTo>
                  <a:lnTo>
                    <a:pt x="121" y="125"/>
                  </a:lnTo>
                  <a:lnTo>
                    <a:pt x="105" y="129"/>
                  </a:lnTo>
                  <a:lnTo>
                    <a:pt x="70" y="179"/>
                  </a:lnTo>
                  <a:lnTo>
                    <a:pt x="46" y="148"/>
                  </a:lnTo>
                  <a:lnTo>
                    <a:pt x="25" y="132"/>
                  </a:lnTo>
                  <a:lnTo>
                    <a:pt x="12" y="144"/>
                  </a:lnTo>
                  <a:lnTo>
                    <a:pt x="25" y="210"/>
                  </a:lnTo>
                  <a:lnTo>
                    <a:pt x="12" y="234"/>
                  </a:lnTo>
                  <a:lnTo>
                    <a:pt x="0" y="265"/>
                  </a:lnTo>
                  <a:lnTo>
                    <a:pt x="34" y="288"/>
                  </a:lnTo>
                  <a:lnTo>
                    <a:pt x="54" y="288"/>
                  </a:lnTo>
                  <a:lnTo>
                    <a:pt x="78" y="320"/>
                  </a:lnTo>
                  <a:lnTo>
                    <a:pt x="96" y="312"/>
                  </a:lnTo>
                  <a:lnTo>
                    <a:pt x="125" y="281"/>
                  </a:lnTo>
                  <a:lnTo>
                    <a:pt x="151" y="234"/>
                  </a:lnTo>
                  <a:lnTo>
                    <a:pt x="201" y="226"/>
                  </a:lnTo>
                  <a:lnTo>
                    <a:pt x="231" y="254"/>
                  </a:lnTo>
                  <a:lnTo>
                    <a:pt x="209" y="296"/>
                  </a:lnTo>
                  <a:lnTo>
                    <a:pt x="180" y="339"/>
                  </a:lnTo>
                  <a:lnTo>
                    <a:pt x="204" y="354"/>
                  </a:lnTo>
                  <a:lnTo>
                    <a:pt x="204" y="378"/>
                  </a:lnTo>
                  <a:lnTo>
                    <a:pt x="184" y="393"/>
                  </a:lnTo>
                  <a:lnTo>
                    <a:pt x="188" y="402"/>
                  </a:lnTo>
                  <a:lnTo>
                    <a:pt x="221" y="386"/>
                  </a:lnTo>
                  <a:lnTo>
                    <a:pt x="272" y="324"/>
                  </a:lnTo>
                  <a:lnTo>
                    <a:pt x="347" y="285"/>
                  </a:lnTo>
                  <a:lnTo>
                    <a:pt x="372" y="28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0" name="Freeform 4"/>
            <p:cNvSpPr>
              <a:spLocks/>
            </p:cNvSpPr>
            <p:nvPr/>
          </p:nvSpPr>
          <p:spPr bwMode="auto">
            <a:xfrm>
              <a:off x="5969007" y="2360614"/>
              <a:ext cx="695325" cy="625475"/>
            </a:xfrm>
            <a:custGeom>
              <a:avLst/>
              <a:gdLst/>
              <a:ahLst/>
              <a:cxnLst>
                <a:cxn ang="0">
                  <a:pos x="372" y="281"/>
                </a:cxn>
                <a:cxn ang="0">
                  <a:pos x="424" y="215"/>
                </a:cxn>
                <a:cxn ang="0">
                  <a:pos x="453" y="183"/>
                </a:cxn>
                <a:cxn ang="0">
                  <a:pos x="448" y="152"/>
                </a:cxn>
                <a:cxn ang="0">
                  <a:pos x="414" y="117"/>
                </a:cxn>
                <a:cxn ang="0">
                  <a:pos x="410" y="90"/>
                </a:cxn>
                <a:cxn ang="0">
                  <a:pos x="351" y="15"/>
                </a:cxn>
                <a:cxn ang="0">
                  <a:pos x="351" y="23"/>
                </a:cxn>
                <a:cxn ang="0">
                  <a:pos x="339" y="35"/>
                </a:cxn>
                <a:cxn ang="0">
                  <a:pos x="314" y="8"/>
                </a:cxn>
                <a:cxn ang="0">
                  <a:pos x="280" y="0"/>
                </a:cxn>
                <a:cxn ang="0">
                  <a:pos x="280" y="8"/>
                </a:cxn>
                <a:cxn ang="0">
                  <a:pos x="280" y="23"/>
                </a:cxn>
                <a:cxn ang="0">
                  <a:pos x="264" y="35"/>
                </a:cxn>
                <a:cxn ang="0">
                  <a:pos x="235" y="62"/>
                </a:cxn>
                <a:cxn ang="0">
                  <a:pos x="204" y="62"/>
                </a:cxn>
                <a:cxn ang="0">
                  <a:pos x="193" y="81"/>
                </a:cxn>
                <a:cxn ang="0">
                  <a:pos x="180" y="81"/>
                </a:cxn>
                <a:cxn ang="0">
                  <a:pos x="159" y="101"/>
                </a:cxn>
                <a:cxn ang="0">
                  <a:pos x="146" y="101"/>
                </a:cxn>
                <a:cxn ang="0">
                  <a:pos x="121" y="125"/>
                </a:cxn>
                <a:cxn ang="0">
                  <a:pos x="105" y="129"/>
                </a:cxn>
                <a:cxn ang="0">
                  <a:pos x="70" y="179"/>
                </a:cxn>
                <a:cxn ang="0">
                  <a:pos x="46" y="148"/>
                </a:cxn>
                <a:cxn ang="0">
                  <a:pos x="25" y="132"/>
                </a:cxn>
                <a:cxn ang="0">
                  <a:pos x="12" y="144"/>
                </a:cxn>
                <a:cxn ang="0">
                  <a:pos x="25" y="210"/>
                </a:cxn>
                <a:cxn ang="0">
                  <a:pos x="12" y="234"/>
                </a:cxn>
                <a:cxn ang="0">
                  <a:pos x="0" y="265"/>
                </a:cxn>
                <a:cxn ang="0">
                  <a:pos x="34" y="288"/>
                </a:cxn>
                <a:cxn ang="0">
                  <a:pos x="54" y="288"/>
                </a:cxn>
                <a:cxn ang="0">
                  <a:pos x="78" y="320"/>
                </a:cxn>
                <a:cxn ang="0">
                  <a:pos x="96" y="312"/>
                </a:cxn>
                <a:cxn ang="0">
                  <a:pos x="125" y="281"/>
                </a:cxn>
                <a:cxn ang="0">
                  <a:pos x="151" y="234"/>
                </a:cxn>
                <a:cxn ang="0">
                  <a:pos x="201" y="226"/>
                </a:cxn>
                <a:cxn ang="0">
                  <a:pos x="231" y="254"/>
                </a:cxn>
                <a:cxn ang="0">
                  <a:pos x="209" y="296"/>
                </a:cxn>
                <a:cxn ang="0">
                  <a:pos x="180" y="339"/>
                </a:cxn>
                <a:cxn ang="0">
                  <a:pos x="204" y="354"/>
                </a:cxn>
                <a:cxn ang="0">
                  <a:pos x="204" y="378"/>
                </a:cxn>
                <a:cxn ang="0">
                  <a:pos x="184" y="393"/>
                </a:cxn>
                <a:cxn ang="0">
                  <a:pos x="188" y="402"/>
                </a:cxn>
                <a:cxn ang="0">
                  <a:pos x="221" y="386"/>
                </a:cxn>
                <a:cxn ang="0">
                  <a:pos x="272" y="324"/>
                </a:cxn>
                <a:cxn ang="0">
                  <a:pos x="347" y="285"/>
                </a:cxn>
                <a:cxn ang="0">
                  <a:pos x="372" y="281"/>
                </a:cxn>
              </a:cxnLst>
              <a:rect l="0" t="0" r="r" b="b"/>
              <a:pathLst>
                <a:path w="454" h="403">
                  <a:moveTo>
                    <a:pt x="372" y="281"/>
                  </a:moveTo>
                  <a:lnTo>
                    <a:pt x="424" y="215"/>
                  </a:lnTo>
                  <a:lnTo>
                    <a:pt x="453" y="183"/>
                  </a:lnTo>
                  <a:lnTo>
                    <a:pt x="448" y="152"/>
                  </a:lnTo>
                  <a:lnTo>
                    <a:pt x="414" y="117"/>
                  </a:lnTo>
                  <a:lnTo>
                    <a:pt x="410" y="90"/>
                  </a:lnTo>
                  <a:lnTo>
                    <a:pt x="351" y="15"/>
                  </a:lnTo>
                  <a:lnTo>
                    <a:pt x="351" y="23"/>
                  </a:lnTo>
                  <a:lnTo>
                    <a:pt x="339" y="35"/>
                  </a:lnTo>
                  <a:lnTo>
                    <a:pt x="314" y="8"/>
                  </a:lnTo>
                  <a:lnTo>
                    <a:pt x="280" y="0"/>
                  </a:lnTo>
                  <a:lnTo>
                    <a:pt x="280" y="8"/>
                  </a:lnTo>
                  <a:lnTo>
                    <a:pt x="280" y="23"/>
                  </a:lnTo>
                  <a:lnTo>
                    <a:pt x="264" y="35"/>
                  </a:lnTo>
                  <a:lnTo>
                    <a:pt x="235" y="62"/>
                  </a:lnTo>
                  <a:lnTo>
                    <a:pt x="204" y="62"/>
                  </a:lnTo>
                  <a:lnTo>
                    <a:pt x="193" y="81"/>
                  </a:lnTo>
                  <a:lnTo>
                    <a:pt x="180" y="81"/>
                  </a:lnTo>
                  <a:lnTo>
                    <a:pt x="159" y="101"/>
                  </a:lnTo>
                  <a:lnTo>
                    <a:pt x="146" y="101"/>
                  </a:lnTo>
                  <a:lnTo>
                    <a:pt x="121" y="125"/>
                  </a:lnTo>
                  <a:lnTo>
                    <a:pt x="105" y="129"/>
                  </a:lnTo>
                  <a:lnTo>
                    <a:pt x="70" y="179"/>
                  </a:lnTo>
                  <a:lnTo>
                    <a:pt x="46" y="148"/>
                  </a:lnTo>
                  <a:lnTo>
                    <a:pt x="25" y="132"/>
                  </a:lnTo>
                  <a:lnTo>
                    <a:pt x="12" y="144"/>
                  </a:lnTo>
                  <a:lnTo>
                    <a:pt x="25" y="210"/>
                  </a:lnTo>
                  <a:lnTo>
                    <a:pt x="12" y="234"/>
                  </a:lnTo>
                  <a:lnTo>
                    <a:pt x="0" y="265"/>
                  </a:lnTo>
                  <a:lnTo>
                    <a:pt x="34" y="288"/>
                  </a:lnTo>
                  <a:lnTo>
                    <a:pt x="54" y="288"/>
                  </a:lnTo>
                  <a:lnTo>
                    <a:pt x="78" y="320"/>
                  </a:lnTo>
                  <a:lnTo>
                    <a:pt x="96" y="312"/>
                  </a:lnTo>
                  <a:lnTo>
                    <a:pt x="125" y="281"/>
                  </a:lnTo>
                  <a:lnTo>
                    <a:pt x="151" y="234"/>
                  </a:lnTo>
                  <a:lnTo>
                    <a:pt x="201" y="226"/>
                  </a:lnTo>
                  <a:lnTo>
                    <a:pt x="231" y="254"/>
                  </a:lnTo>
                  <a:lnTo>
                    <a:pt x="209" y="296"/>
                  </a:lnTo>
                  <a:lnTo>
                    <a:pt x="180" y="339"/>
                  </a:lnTo>
                  <a:lnTo>
                    <a:pt x="204" y="354"/>
                  </a:lnTo>
                  <a:lnTo>
                    <a:pt x="204" y="378"/>
                  </a:lnTo>
                  <a:lnTo>
                    <a:pt x="184" y="393"/>
                  </a:lnTo>
                  <a:lnTo>
                    <a:pt x="188" y="402"/>
                  </a:lnTo>
                  <a:lnTo>
                    <a:pt x="221" y="386"/>
                  </a:lnTo>
                  <a:lnTo>
                    <a:pt x="272" y="324"/>
                  </a:lnTo>
                  <a:lnTo>
                    <a:pt x="347" y="285"/>
                  </a:lnTo>
                  <a:lnTo>
                    <a:pt x="372" y="28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1" name="Freeform 5"/>
            <p:cNvSpPr>
              <a:spLocks/>
            </p:cNvSpPr>
            <p:nvPr/>
          </p:nvSpPr>
          <p:spPr bwMode="auto">
            <a:xfrm>
              <a:off x="6143633" y="2006599"/>
              <a:ext cx="1000125" cy="647699"/>
            </a:xfrm>
            <a:custGeom>
              <a:avLst/>
              <a:gdLst/>
              <a:ahLst/>
              <a:cxnLst>
                <a:cxn ang="0">
                  <a:pos x="629" y="114"/>
                </a:cxn>
                <a:cxn ang="0">
                  <a:pos x="577" y="106"/>
                </a:cxn>
                <a:cxn ang="0">
                  <a:pos x="557" y="102"/>
                </a:cxn>
                <a:cxn ang="0">
                  <a:pos x="511" y="126"/>
                </a:cxn>
                <a:cxn ang="0">
                  <a:pos x="490" y="137"/>
                </a:cxn>
                <a:cxn ang="0">
                  <a:pos x="452" y="110"/>
                </a:cxn>
                <a:cxn ang="0">
                  <a:pos x="418" y="83"/>
                </a:cxn>
                <a:cxn ang="0">
                  <a:pos x="414" y="122"/>
                </a:cxn>
                <a:cxn ang="0">
                  <a:pos x="377" y="83"/>
                </a:cxn>
                <a:cxn ang="0">
                  <a:pos x="343" y="55"/>
                </a:cxn>
                <a:cxn ang="0">
                  <a:pos x="280" y="55"/>
                </a:cxn>
                <a:cxn ang="0">
                  <a:pos x="242" y="32"/>
                </a:cxn>
                <a:cxn ang="0">
                  <a:pos x="196" y="48"/>
                </a:cxn>
                <a:cxn ang="0">
                  <a:pos x="146" y="36"/>
                </a:cxn>
                <a:cxn ang="0">
                  <a:pos x="78" y="9"/>
                </a:cxn>
                <a:cxn ang="0">
                  <a:pos x="58" y="51"/>
                </a:cxn>
                <a:cxn ang="0">
                  <a:pos x="0" y="55"/>
                </a:cxn>
                <a:cxn ang="0">
                  <a:pos x="28" y="83"/>
                </a:cxn>
                <a:cxn ang="0">
                  <a:pos x="33" y="137"/>
                </a:cxn>
                <a:cxn ang="0">
                  <a:pos x="53" y="180"/>
                </a:cxn>
                <a:cxn ang="0">
                  <a:pos x="105" y="149"/>
                </a:cxn>
                <a:cxn ang="0">
                  <a:pos x="146" y="227"/>
                </a:cxn>
                <a:cxn ang="0">
                  <a:pos x="171" y="231"/>
                </a:cxn>
                <a:cxn ang="0">
                  <a:pos x="231" y="266"/>
                </a:cxn>
                <a:cxn ang="0">
                  <a:pos x="242" y="247"/>
                </a:cxn>
                <a:cxn ang="0">
                  <a:pos x="305" y="349"/>
                </a:cxn>
                <a:cxn ang="0">
                  <a:pos x="343" y="415"/>
                </a:cxn>
                <a:cxn ang="0">
                  <a:pos x="398" y="329"/>
                </a:cxn>
                <a:cxn ang="0">
                  <a:pos x="436" y="337"/>
                </a:cxn>
                <a:cxn ang="0">
                  <a:pos x="498" y="322"/>
                </a:cxn>
                <a:cxn ang="0">
                  <a:pos x="481" y="282"/>
                </a:cxn>
                <a:cxn ang="0">
                  <a:pos x="544" y="235"/>
                </a:cxn>
                <a:cxn ang="0">
                  <a:pos x="569" y="196"/>
                </a:cxn>
                <a:cxn ang="0">
                  <a:pos x="587" y="168"/>
                </a:cxn>
                <a:cxn ang="0">
                  <a:pos x="611" y="192"/>
                </a:cxn>
                <a:cxn ang="0">
                  <a:pos x="650" y="126"/>
                </a:cxn>
              </a:cxnLst>
              <a:rect l="0" t="0" r="r" b="b"/>
              <a:pathLst>
                <a:path w="651" h="416">
                  <a:moveTo>
                    <a:pt x="645" y="114"/>
                  </a:moveTo>
                  <a:lnTo>
                    <a:pt x="629" y="114"/>
                  </a:lnTo>
                  <a:lnTo>
                    <a:pt x="607" y="114"/>
                  </a:lnTo>
                  <a:lnTo>
                    <a:pt x="577" y="106"/>
                  </a:lnTo>
                  <a:lnTo>
                    <a:pt x="569" y="90"/>
                  </a:lnTo>
                  <a:lnTo>
                    <a:pt x="557" y="102"/>
                  </a:lnTo>
                  <a:lnTo>
                    <a:pt x="544" y="95"/>
                  </a:lnTo>
                  <a:lnTo>
                    <a:pt x="511" y="126"/>
                  </a:lnTo>
                  <a:lnTo>
                    <a:pt x="506" y="137"/>
                  </a:lnTo>
                  <a:lnTo>
                    <a:pt x="490" y="137"/>
                  </a:lnTo>
                  <a:lnTo>
                    <a:pt x="472" y="117"/>
                  </a:lnTo>
                  <a:lnTo>
                    <a:pt x="452" y="110"/>
                  </a:lnTo>
                  <a:lnTo>
                    <a:pt x="431" y="71"/>
                  </a:lnTo>
                  <a:lnTo>
                    <a:pt x="418" y="83"/>
                  </a:lnTo>
                  <a:lnTo>
                    <a:pt x="423" y="114"/>
                  </a:lnTo>
                  <a:lnTo>
                    <a:pt x="414" y="122"/>
                  </a:lnTo>
                  <a:lnTo>
                    <a:pt x="385" y="95"/>
                  </a:lnTo>
                  <a:lnTo>
                    <a:pt x="377" y="83"/>
                  </a:lnTo>
                  <a:lnTo>
                    <a:pt x="355" y="83"/>
                  </a:lnTo>
                  <a:lnTo>
                    <a:pt x="343" y="55"/>
                  </a:lnTo>
                  <a:lnTo>
                    <a:pt x="318" y="39"/>
                  </a:lnTo>
                  <a:lnTo>
                    <a:pt x="280" y="55"/>
                  </a:lnTo>
                  <a:lnTo>
                    <a:pt x="267" y="51"/>
                  </a:lnTo>
                  <a:lnTo>
                    <a:pt x="242" y="32"/>
                  </a:lnTo>
                  <a:lnTo>
                    <a:pt x="212" y="48"/>
                  </a:lnTo>
                  <a:lnTo>
                    <a:pt x="196" y="48"/>
                  </a:lnTo>
                  <a:lnTo>
                    <a:pt x="176" y="55"/>
                  </a:lnTo>
                  <a:lnTo>
                    <a:pt x="146" y="36"/>
                  </a:lnTo>
                  <a:lnTo>
                    <a:pt x="125" y="0"/>
                  </a:lnTo>
                  <a:lnTo>
                    <a:pt x="78" y="9"/>
                  </a:lnTo>
                  <a:lnTo>
                    <a:pt x="62" y="28"/>
                  </a:lnTo>
                  <a:lnTo>
                    <a:pt x="58" y="51"/>
                  </a:lnTo>
                  <a:lnTo>
                    <a:pt x="8" y="39"/>
                  </a:lnTo>
                  <a:lnTo>
                    <a:pt x="0" y="55"/>
                  </a:lnTo>
                  <a:lnTo>
                    <a:pt x="3" y="63"/>
                  </a:lnTo>
                  <a:lnTo>
                    <a:pt x="28" y="83"/>
                  </a:lnTo>
                  <a:lnTo>
                    <a:pt x="28" y="110"/>
                  </a:lnTo>
                  <a:lnTo>
                    <a:pt x="33" y="137"/>
                  </a:lnTo>
                  <a:lnTo>
                    <a:pt x="50" y="156"/>
                  </a:lnTo>
                  <a:lnTo>
                    <a:pt x="53" y="180"/>
                  </a:lnTo>
                  <a:lnTo>
                    <a:pt x="66" y="188"/>
                  </a:lnTo>
                  <a:lnTo>
                    <a:pt x="105" y="149"/>
                  </a:lnTo>
                  <a:lnTo>
                    <a:pt x="146" y="200"/>
                  </a:lnTo>
                  <a:lnTo>
                    <a:pt x="146" y="227"/>
                  </a:lnTo>
                  <a:lnTo>
                    <a:pt x="171" y="239"/>
                  </a:lnTo>
                  <a:lnTo>
                    <a:pt x="171" y="231"/>
                  </a:lnTo>
                  <a:lnTo>
                    <a:pt x="204" y="239"/>
                  </a:lnTo>
                  <a:lnTo>
                    <a:pt x="231" y="266"/>
                  </a:lnTo>
                  <a:lnTo>
                    <a:pt x="242" y="254"/>
                  </a:lnTo>
                  <a:lnTo>
                    <a:pt x="242" y="247"/>
                  </a:lnTo>
                  <a:lnTo>
                    <a:pt x="302" y="322"/>
                  </a:lnTo>
                  <a:lnTo>
                    <a:pt x="305" y="349"/>
                  </a:lnTo>
                  <a:lnTo>
                    <a:pt x="338" y="383"/>
                  </a:lnTo>
                  <a:lnTo>
                    <a:pt x="343" y="415"/>
                  </a:lnTo>
                  <a:lnTo>
                    <a:pt x="373" y="395"/>
                  </a:lnTo>
                  <a:lnTo>
                    <a:pt x="398" y="329"/>
                  </a:lnTo>
                  <a:lnTo>
                    <a:pt x="409" y="325"/>
                  </a:lnTo>
                  <a:lnTo>
                    <a:pt x="436" y="337"/>
                  </a:lnTo>
                  <a:lnTo>
                    <a:pt x="481" y="332"/>
                  </a:lnTo>
                  <a:lnTo>
                    <a:pt x="498" y="322"/>
                  </a:lnTo>
                  <a:lnTo>
                    <a:pt x="477" y="290"/>
                  </a:lnTo>
                  <a:lnTo>
                    <a:pt x="481" y="282"/>
                  </a:lnTo>
                  <a:lnTo>
                    <a:pt x="527" y="266"/>
                  </a:lnTo>
                  <a:lnTo>
                    <a:pt x="544" y="235"/>
                  </a:lnTo>
                  <a:lnTo>
                    <a:pt x="566" y="227"/>
                  </a:lnTo>
                  <a:lnTo>
                    <a:pt x="569" y="196"/>
                  </a:lnTo>
                  <a:lnTo>
                    <a:pt x="574" y="173"/>
                  </a:lnTo>
                  <a:lnTo>
                    <a:pt x="587" y="168"/>
                  </a:lnTo>
                  <a:lnTo>
                    <a:pt x="598" y="180"/>
                  </a:lnTo>
                  <a:lnTo>
                    <a:pt x="611" y="192"/>
                  </a:lnTo>
                  <a:lnTo>
                    <a:pt x="640" y="153"/>
                  </a:lnTo>
                  <a:lnTo>
                    <a:pt x="650" y="126"/>
                  </a:lnTo>
                  <a:lnTo>
                    <a:pt x="645" y="114"/>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2" name="Freeform 6"/>
            <p:cNvSpPr>
              <a:spLocks/>
            </p:cNvSpPr>
            <p:nvPr/>
          </p:nvSpPr>
          <p:spPr bwMode="auto">
            <a:xfrm>
              <a:off x="5053019" y="5543549"/>
              <a:ext cx="244475" cy="215899"/>
            </a:xfrm>
            <a:custGeom>
              <a:avLst/>
              <a:gdLst/>
              <a:ahLst/>
              <a:cxnLst>
                <a:cxn ang="0">
                  <a:pos x="71" y="152"/>
                </a:cxn>
                <a:cxn ang="0">
                  <a:pos x="10" y="135"/>
                </a:cxn>
                <a:cxn ang="0">
                  <a:pos x="5" y="110"/>
                </a:cxn>
                <a:cxn ang="0">
                  <a:pos x="0" y="105"/>
                </a:cxn>
                <a:cxn ang="0">
                  <a:pos x="0" y="99"/>
                </a:cxn>
                <a:cxn ang="0">
                  <a:pos x="0" y="92"/>
                </a:cxn>
                <a:cxn ang="0">
                  <a:pos x="0" y="85"/>
                </a:cxn>
                <a:cxn ang="0">
                  <a:pos x="0" y="80"/>
                </a:cxn>
                <a:cxn ang="0">
                  <a:pos x="0" y="74"/>
                </a:cxn>
                <a:cxn ang="0">
                  <a:pos x="33" y="43"/>
                </a:cxn>
                <a:cxn ang="0">
                  <a:pos x="44" y="31"/>
                </a:cxn>
                <a:cxn ang="0">
                  <a:pos x="50" y="31"/>
                </a:cxn>
                <a:cxn ang="0">
                  <a:pos x="55" y="25"/>
                </a:cxn>
                <a:cxn ang="0">
                  <a:pos x="60" y="25"/>
                </a:cxn>
                <a:cxn ang="0">
                  <a:pos x="66" y="25"/>
                </a:cxn>
                <a:cxn ang="0">
                  <a:pos x="71" y="20"/>
                </a:cxn>
                <a:cxn ang="0">
                  <a:pos x="76" y="20"/>
                </a:cxn>
                <a:cxn ang="0">
                  <a:pos x="83" y="20"/>
                </a:cxn>
                <a:cxn ang="0">
                  <a:pos x="88" y="20"/>
                </a:cxn>
                <a:cxn ang="0">
                  <a:pos x="94" y="20"/>
                </a:cxn>
                <a:cxn ang="0">
                  <a:pos x="94" y="13"/>
                </a:cxn>
                <a:cxn ang="0">
                  <a:pos x="99" y="13"/>
                </a:cxn>
                <a:cxn ang="0">
                  <a:pos x="104" y="13"/>
                </a:cxn>
                <a:cxn ang="0">
                  <a:pos x="109" y="13"/>
                </a:cxn>
                <a:cxn ang="0">
                  <a:pos x="116" y="13"/>
                </a:cxn>
                <a:cxn ang="0">
                  <a:pos x="121" y="13"/>
                </a:cxn>
                <a:cxn ang="0">
                  <a:pos x="126" y="13"/>
                </a:cxn>
                <a:cxn ang="0">
                  <a:pos x="131" y="13"/>
                </a:cxn>
                <a:cxn ang="0">
                  <a:pos x="136" y="13"/>
                </a:cxn>
                <a:cxn ang="0">
                  <a:pos x="142" y="13"/>
                </a:cxn>
                <a:cxn ang="0">
                  <a:pos x="154" y="6"/>
                </a:cxn>
                <a:cxn ang="0">
                  <a:pos x="165" y="0"/>
                </a:cxn>
                <a:cxn ang="0">
                  <a:pos x="175" y="13"/>
                </a:cxn>
                <a:cxn ang="0">
                  <a:pos x="181" y="25"/>
                </a:cxn>
                <a:cxn ang="0">
                  <a:pos x="175" y="31"/>
                </a:cxn>
                <a:cxn ang="0">
                  <a:pos x="175" y="37"/>
                </a:cxn>
                <a:cxn ang="0">
                  <a:pos x="170" y="43"/>
                </a:cxn>
                <a:cxn ang="0">
                  <a:pos x="165" y="49"/>
                </a:cxn>
                <a:cxn ang="0">
                  <a:pos x="159" y="56"/>
                </a:cxn>
                <a:cxn ang="0">
                  <a:pos x="159" y="62"/>
                </a:cxn>
                <a:cxn ang="0">
                  <a:pos x="154" y="67"/>
                </a:cxn>
                <a:cxn ang="0">
                  <a:pos x="149" y="74"/>
                </a:cxn>
                <a:cxn ang="0">
                  <a:pos x="149" y="80"/>
                </a:cxn>
                <a:cxn ang="0">
                  <a:pos x="149" y="85"/>
                </a:cxn>
                <a:cxn ang="0">
                  <a:pos x="142" y="92"/>
                </a:cxn>
                <a:cxn ang="0">
                  <a:pos x="142" y="99"/>
                </a:cxn>
                <a:cxn ang="0">
                  <a:pos x="149" y="105"/>
                </a:cxn>
                <a:cxn ang="0">
                  <a:pos x="121" y="122"/>
                </a:cxn>
                <a:cxn ang="0">
                  <a:pos x="88" y="147"/>
                </a:cxn>
                <a:cxn ang="0">
                  <a:pos x="88" y="152"/>
                </a:cxn>
                <a:cxn ang="0">
                  <a:pos x="83" y="152"/>
                </a:cxn>
                <a:cxn ang="0">
                  <a:pos x="76" y="152"/>
                </a:cxn>
                <a:cxn ang="0">
                  <a:pos x="71" y="152"/>
                </a:cxn>
              </a:cxnLst>
              <a:rect l="0" t="0" r="r" b="b"/>
              <a:pathLst>
                <a:path w="181" h="152">
                  <a:moveTo>
                    <a:pt x="71" y="152"/>
                  </a:moveTo>
                  <a:lnTo>
                    <a:pt x="10" y="135"/>
                  </a:lnTo>
                  <a:lnTo>
                    <a:pt x="5" y="110"/>
                  </a:lnTo>
                  <a:lnTo>
                    <a:pt x="0" y="105"/>
                  </a:lnTo>
                  <a:lnTo>
                    <a:pt x="0" y="99"/>
                  </a:lnTo>
                  <a:lnTo>
                    <a:pt x="0" y="92"/>
                  </a:lnTo>
                  <a:lnTo>
                    <a:pt x="0" y="85"/>
                  </a:lnTo>
                  <a:lnTo>
                    <a:pt x="0" y="80"/>
                  </a:lnTo>
                  <a:lnTo>
                    <a:pt x="0" y="74"/>
                  </a:lnTo>
                  <a:lnTo>
                    <a:pt x="33" y="43"/>
                  </a:lnTo>
                  <a:lnTo>
                    <a:pt x="44" y="31"/>
                  </a:lnTo>
                  <a:lnTo>
                    <a:pt x="50" y="31"/>
                  </a:lnTo>
                  <a:lnTo>
                    <a:pt x="55" y="25"/>
                  </a:lnTo>
                  <a:lnTo>
                    <a:pt x="60" y="25"/>
                  </a:lnTo>
                  <a:lnTo>
                    <a:pt x="66" y="25"/>
                  </a:lnTo>
                  <a:lnTo>
                    <a:pt x="71" y="20"/>
                  </a:lnTo>
                  <a:lnTo>
                    <a:pt x="76" y="20"/>
                  </a:lnTo>
                  <a:lnTo>
                    <a:pt x="83" y="20"/>
                  </a:lnTo>
                  <a:lnTo>
                    <a:pt x="88" y="20"/>
                  </a:lnTo>
                  <a:lnTo>
                    <a:pt x="94" y="20"/>
                  </a:lnTo>
                  <a:lnTo>
                    <a:pt x="94" y="13"/>
                  </a:lnTo>
                  <a:lnTo>
                    <a:pt x="99" y="13"/>
                  </a:lnTo>
                  <a:lnTo>
                    <a:pt x="104" y="13"/>
                  </a:lnTo>
                  <a:lnTo>
                    <a:pt x="109" y="13"/>
                  </a:lnTo>
                  <a:lnTo>
                    <a:pt x="116" y="13"/>
                  </a:lnTo>
                  <a:lnTo>
                    <a:pt x="121" y="13"/>
                  </a:lnTo>
                  <a:lnTo>
                    <a:pt x="126" y="13"/>
                  </a:lnTo>
                  <a:lnTo>
                    <a:pt x="131" y="13"/>
                  </a:lnTo>
                  <a:lnTo>
                    <a:pt x="136" y="13"/>
                  </a:lnTo>
                  <a:lnTo>
                    <a:pt x="142" y="13"/>
                  </a:lnTo>
                  <a:lnTo>
                    <a:pt x="154" y="6"/>
                  </a:lnTo>
                  <a:lnTo>
                    <a:pt x="165" y="0"/>
                  </a:lnTo>
                  <a:lnTo>
                    <a:pt x="175" y="13"/>
                  </a:lnTo>
                  <a:lnTo>
                    <a:pt x="181" y="25"/>
                  </a:lnTo>
                  <a:lnTo>
                    <a:pt x="175" y="31"/>
                  </a:lnTo>
                  <a:lnTo>
                    <a:pt x="175" y="37"/>
                  </a:lnTo>
                  <a:lnTo>
                    <a:pt x="170" y="43"/>
                  </a:lnTo>
                  <a:lnTo>
                    <a:pt x="165" y="49"/>
                  </a:lnTo>
                  <a:lnTo>
                    <a:pt x="159" y="56"/>
                  </a:lnTo>
                  <a:lnTo>
                    <a:pt x="159" y="62"/>
                  </a:lnTo>
                  <a:lnTo>
                    <a:pt x="154" y="67"/>
                  </a:lnTo>
                  <a:lnTo>
                    <a:pt x="149" y="74"/>
                  </a:lnTo>
                  <a:lnTo>
                    <a:pt x="149" y="80"/>
                  </a:lnTo>
                  <a:lnTo>
                    <a:pt x="149" y="85"/>
                  </a:lnTo>
                  <a:lnTo>
                    <a:pt x="142" y="92"/>
                  </a:lnTo>
                  <a:lnTo>
                    <a:pt x="142" y="99"/>
                  </a:lnTo>
                  <a:lnTo>
                    <a:pt x="149" y="105"/>
                  </a:lnTo>
                  <a:lnTo>
                    <a:pt x="121" y="122"/>
                  </a:lnTo>
                  <a:lnTo>
                    <a:pt x="88" y="147"/>
                  </a:lnTo>
                  <a:lnTo>
                    <a:pt x="88" y="152"/>
                  </a:lnTo>
                  <a:lnTo>
                    <a:pt x="83" y="152"/>
                  </a:lnTo>
                  <a:lnTo>
                    <a:pt x="76" y="152"/>
                  </a:lnTo>
                  <a:lnTo>
                    <a:pt x="71" y="152"/>
                  </a:lnTo>
                  <a:close/>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3" name="Freeform 7"/>
            <p:cNvSpPr>
              <a:spLocks/>
            </p:cNvSpPr>
            <p:nvPr/>
          </p:nvSpPr>
          <p:spPr bwMode="auto">
            <a:xfrm>
              <a:off x="5746757" y="5175249"/>
              <a:ext cx="96837" cy="66676"/>
            </a:xfrm>
            <a:custGeom>
              <a:avLst/>
              <a:gdLst/>
              <a:ahLst/>
              <a:cxnLst>
                <a:cxn ang="0">
                  <a:pos x="4" y="11"/>
                </a:cxn>
                <a:cxn ang="0">
                  <a:pos x="28" y="16"/>
                </a:cxn>
                <a:cxn ang="0">
                  <a:pos x="50" y="0"/>
                </a:cxn>
                <a:cxn ang="0">
                  <a:pos x="63" y="28"/>
                </a:cxn>
                <a:cxn ang="0">
                  <a:pos x="37" y="40"/>
                </a:cxn>
                <a:cxn ang="0">
                  <a:pos x="4" y="40"/>
                </a:cxn>
                <a:cxn ang="0">
                  <a:pos x="0" y="16"/>
                </a:cxn>
                <a:cxn ang="0">
                  <a:pos x="4" y="11"/>
                </a:cxn>
              </a:cxnLst>
              <a:rect l="0" t="0" r="r" b="b"/>
              <a:pathLst>
                <a:path w="64" h="41">
                  <a:moveTo>
                    <a:pt x="4" y="11"/>
                  </a:moveTo>
                  <a:lnTo>
                    <a:pt x="28" y="16"/>
                  </a:lnTo>
                  <a:lnTo>
                    <a:pt x="50" y="0"/>
                  </a:lnTo>
                  <a:lnTo>
                    <a:pt x="63" y="28"/>
                  </a:lnTo>
                  <a:lnTo>
                    <a:pt x="37" y="40"/>
                  </a:lnTo>
                  <a:lnTo>
                    <a:pt x="4" y="40"/>
                  </a:lnTo>
                  <a:lnTo>
                    <a:pt x="0" y="16"/>
                  </a:lnTo>
                  <a:lnTo>
                    <a:pt x="4" y="1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4" name="Freeform 8"/>
            <p:cNvSpPr>
              <a:spLocks/>
            </p:cNvSpPr>
            <p:nvPr/>
          </p:nvSpPr>
          <p:spPr bwMode="auto">
            <a:xfrm>
              <a:off x="5746757" y="5175249"/>
              <a:ext cx="96837" cy="66676"/>
            </a:xfrm>
            <a:custGeom>
              <a:avLst/>
              <a:gdLst/>
              <a:ahLst/>
              <a:cxnLst>
                <a:cxn ang="0">
                  <a:pos x="4" y="11"/>
                </a:cxn>
                <a:cxn ang="0">
                  <a:pos x="28" y="16"/>
                </a:cxn>
                <a:cxn ang="0">
                  <a:pos x="50" y="0"/>
                </a:cxn>
                <a:cxn ang="0">
                  <a:pos x="63" y="28"/>
                </a:cxn>
                <a:cxn ang="0">
                  <a:pos x="37" y="40"/>
                </a:cxn>
                <a:cxn ang="0">
                  <a:pos x="4" y="40"/>
                </a:cxn>
                <a:cxn ang="0">
                  <a:pos x="0" y="16"/>
                </a:cxn>
                <a:cxn ang="0">
                  <a:pos x="4" y="11"/>
                </a:cxn>
              </a:cxnLst>
              <a:rect l="0" t="0" r="r" b="b"/>
              <a:pathLst>
                <a:path w="64" h="41">
                  <a:moveTo>
                    <a:pt x="4" y="11"/>
                  </a:moveTo>
                  <a:lnTo>
                    <a:pt x="28" y="16"/>
                  </a:lnTo>
                  <a:lnTo>
                    <a:pt x="50" y="0"/>
                  </a:lnTo>
                  <a:lnTo>
                    <a:pt x="63" y="28"/>
                  </a:lnTo>
                  <a:lnTo>
                    <a:pt x="37" y="40"/>
                  </a:lnTo>
                  <a:lnTo>
                    <a:pt x="4" y="40"/>
                  </a:lnTo>
                  <a:lnTo>
                    <a:pt x="0" y="16"/>
                  </a:lnTo>
                  <a:lnTo>
                    <a:pt x="4" y="1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5" name="Freeform 9"/>
            <p:cNvSpPr>
              <a:spLocks/>
            </p:cNvSpPr>
            <p:nvPr/>
          </p:nvSpPr>
          <p:spPr bwMode="auto">
            <a:xfrm>
              <a:off x="5230820" y="4800598"/>
              <a:ext cx="914400" cy="722312"/>
            </a:xfrm>
            <a:custGeom>
              <a:avLst/>
              <a:gdLst/>
              <a:ahLst/>
              <a:cxnLst>
                <a:cxn ang="0">
                  <a:pos x="172" y="71"/>
                </a:cxn>
                <a:cxn ang="0">
                  <a:pos x="180" y="39"/>
                </a:cxn>
                <a:cxn ang="0">
                  <a:pos x="235" y="55"/>
                </a:cxn>
                <a:cxn ang="0">
                  <a:pos x="235" y="32"/>
                </a:cxn>
                <a:cxn ang="0">
                  <a:pos x="260" y="4"/>
                </a:cxn>
                <a:cxn ang="0">
                  <a:pos x="319" y="0"/>
                </a:cxn>
                <a:cxn ang="0">
                  <a:pos x="374" y="9"/>
                </a:cxn>
                <a:cxn ang="0">
                  <a:pos x="369" y="36"/>
                </a:cxn>
                <a:cxn ang="0">
                  <a:pos x="347" y="71"/>
                </a:cxn>
                <a:cxn ang="0">
                  <a:pos x="440" y="48"/>
                </a:cxn>
                <a:cxn ang="0">
                  <a:pos x="478" y="55"/>
                </a:cxn>
                <a:cxn ang="0">
                  <a:pos x="473" y="28"/>
                </a:cxn>
                <a:cxn ang="0">
                  <a:pos x="533" y="48"/>
                </a:cxn>
                <a:cxn ang="0">
                  <a:pos x="570" y="71"/>
                </a:cxn>
                <a:cxn ang="0">
                  <a:pos x="578" y="129"/>
                </a:cxn>
                <a:cxn ang="0">
                  <a:pos x="553" y="161"/>
                </a:cxn>
                <a:cxn ang="0">
                  <a:pos x="499" y="200"/>
                </a:cxn>
                <a:cxn ang="0">
                  <a:pos x="473" y="207"/>
                </a:cxn>
                <a:cxn ang="0">
                  <a:pos x="461" y="215"/>
                </a:cxn>
                <a:cxn ang="0">
                  <a:pos x="418" y="227"/>
                </a:cxn>
                <a:cxn ang="0">
                  <a:pos x="386" y="231"/>
                </a:cxn>
                <a:cxn ang="0">
                  <a:pos x="306" y="219"/>
                </a:cxn>
                <a:cxn ang="0">
                  <a:pos x="319" y="274"/>
                </a:cxn>
                <a:cxn ang="0">
                  <a:pos x="268" y="310"/>
                </a:cxn>
                <a:cxn ang="0">
                  <a:pos x="213" y="325"/>
                </a:cxn>
                <a:cxn ang="0">
                  <a:pos x="155" y="349"/>
                </a:cxn>
                <a:cxn ang="0">
                  <a:pos x="59" y="388"/>
                </a:cxn>
                <a:cxn ang="0">
                  <a:pos x="72" y="450"/>
                </a:cxn>
                <a:cxn ang="0">
                  <a:pos x="25" y="462"/>
                </a:cxn>
                <a:cxn ang="0">
                  <a:pos x="4" y="380"/>
                </a:cxn>
                <a:cxn ang="0">
                  <a:pos x="25" y="332"/>
                </a:cxn>
                <a:cxn ang="0">
                  <a:pos x="51" y="313"/>
                </a:cxn>
                <a:cxn ang="0">
                  <a:pos x="80" y="270"/>
                </a:cxn>
                <a:cxn ang="0">
                  <a:pos x="122" y="192"/>
                </a:cxn>
                <a:cxn ang="0">
                  <a:pos x="159" y="134"/>
                </a:cxn>
                <a:cxn ang="0">
                  <a:pos x="159" y="78"/>
                </a:cxn>
              </a:cxnLst>
              <a:rect l="0" t="0" r="r" b="b"/>
              <a:pathLst>
                <a:path w="597" h="467">
                  <a:moveTo>
                    <a:pt x="159" y="78"/>
                  </a:moveTo>
                  <a:lnTo>
                    <a:pt x="172" y="71"/>
                  </a:lnTo>
                  <a:lnTo>
                    <a:pt x="172" y="48"/>
                  </a:lnTo>
                  <a:lnTo>
                    <a:pt x="180" y="39"/>
                  </a:lnTo>
                  <a:lnTo>
                    <a:pt x="201" y="39"/>
                  </a:lnTo>
                  <a:lnTo>
                    <a:pt x="235" y="55"/>
                  </a:lnTo>
                  <a:lnTo>
                    <a:pt x="243" y="43"/>
                  </a:lnTo>
                  <a:lnTo>
                    <a:pt x="235" y="32"/>
                  </a:lnTo>
                  <a:lnTo>
                    <a:pt x="235" y="24"/>
                  </a:lnTo>
                  <a:lnTo>
                    <a:pt x="260" y="4"/>
                  </a:lnTo>
                  <a:lnTo>
                    <a:pt x="298" y="16"/>
                  </a:lnTo>
                  <a:lnTo>
                    <a:pt x="319" y="0"/>
                  </a:lnTo>
                  <a:lnTo>
                    <a:pt x="335" y="16"/>
                  </a:lnTo>
                  <a:lnTo>
                    <a:pt x="374" y="9"/>
                  </a:lnTo>
                  <a:lnTo>
                    <a:pt x="382" y="20"/>
                  </a:lnTo>
                  <a:lnTo>
                    <a:pt x="369" y="36"/>
                  </a:lnTo>
                  <a:lnTo>
                    <a:pt x="347" y="63"/>
                  </a:lnTo>
                  <a:lnTo>
                    <a:pt x="347" y="71"/>
                  </a:lnTo>
                  <a:lnTo>
                    <a:pt x="360" y="78"/>
                  </a:lnTo>
                  <a:lnTo>
                    <a:pt x="440" y="48"/>
                  </a:lnTo>
                  <a:lnTo>
                    <a:pt x="470" y="63"/>
                  </a:lnTo>
                  <a:lnTo>
                    <a:pt x="478" y="55"/>
                  </a:lnTo>
                  <a:lnTo>
                    <a:pt x="470" y="39"/>
                  </a:lnTo>
                  <a:lnTo>
                    <a:pt x="473" y="28"/>
                  </a:lnTo>
                  <a:lnTo>
                    <a:pt x="523" y="39"/>
                  </a:lnTo>
                  <a:lnTo>
                    <a:pt x="533" y="48"/>
                  </a:lnTo>
                  <a:lnTo>
                    <a:pt x="549" y="43"/>
                  </a:lnTo>
                  <a:lnTo>
                    <a:pt x="570" y="71"/>
                  </a:lnTo>
                  <a:lnTo>
                    <a:pt x="596" y="122"/>
                  </a:lnTo>
                  <a:lnTo>
                    <a:pt x="578" y="129"/>
                  </a:lnTo>
                  <a:lnTo>
                    <a:pt x="566" y="156"/>
                  </a:lnTo>
                  <a:lnTo>
                    <a:pt x="553" y="161"/>
                  </a:lnTo>
                  <a:lnTo>
                    <a:pt x="541" y="180"/>
                  </a:lnTo>
                  <a:lnTo>
                    <a:pt x="499" y="200"/>
                  </a:lnTo>
                  <a:lnTo>
                    <a:pt x="481" y="192"/>
                  </a:lnTo>
                  <a:lnTo>
                    <a:pt x="473" y="207"/>
                  </a:lnTo>
                  <a:lnTo>
                    <a:pt x="473" y="215"/>
                  </a:lnTo>
                  <a:lnTo>
                    <a:pt x="461" y="215"/>
                  </a:lnTo>
                  <a:lnTo>
                    <a:pt x="440" y="215"/>
                  </a:lnTo>
                  <a:lnTo>
                    <a:pt x="418" y="227"/>
                  </a:lnTo>
                  <a:lnTo>
                    <a:pt x="407" y="219"/>
                  </a:lnTo>
                  <a:lnTo>
                    <a:pt x="386" y="231"/>
                  </a:lnTo>
                  <a:lnTo>
                    <a:pt x="344" y="247"/>
                  </a:lnTo>
                  <a:lnTo>
                    <a:pt x="306" y="219"/>
                  </a:lnTo>
                  <a:lnTo>
                    <a:pt x="306" y="243"/>
                  </a:lnTo>
                  <a:lnTo>
                    <a:pt x="319" y="274"/>
                  </a:lnTo>
                  <a:lnTo>
                    <a:pt x="284" y="286"/>
                  </a:lnTo>
                  <a:lnTo>
                    <a:pt x="268" y="310"/>
                  </a:lnTo>
                  <a:lnTo>
                    <a:pt x="229" y="317"/>
                  </a:lnTo>
                  <a:lnTo>
                    <a:pt x="213" y="325"/>
                  </a:lnTo>
                  <a:lnTo>
                    <a:pt x="177" y="325"/>
                  </a:lnTo>
                  <a:lnTo>
                    <a:pt x="155" y="349"/>
                  </a:lnTo>
                  <a:lnTo>
                    <a:pt x="88" y="368"/>
                  </a:lnTo>
                  <a:lnTo>
                    <a:pt x="59" y="388"/>
                  </a:lnTo>
                  <a:lnTo>
                    <a:pt x="42" y="403"/>
                  </a:lnTo>
                  <a:lnTo>
                    <a:pt x="72" y="450"/>
                  </a:lnTo>
                  <a:lnTo>
                    <a:pt x="51" y="466"/>
                  </a:lnTo>
                  <a:lnTo>
                    <a:pt x="25" y="462"/>
                  </a:lnTo>
                  <a:lnTo>
                    <a:pt x="0" y="415"/>
                  </a:lnTo>
                  <a:lnTo>
                    <a:pt x="4" y="380"/>
                  </a:lnTo>
                  <a:lnTo>
                    <a:pt x="4" y="364"/>
                  </a:lnTo>
                  <a:lnTo>
                    <a:pt x="25" y="332"/>
                  </a:lnTo>
                  <a:lnTo>
                    <a:pt x="51" y="329"/>
                  </a:lnTo>
                  <a:lnTo>
                    <a:pt x="51" y="313"/>
                  </a:lnTo>
                  <a:lnTo>
                    <a:pt x="75" y="302"/>
                  </a:lnTo>
                  <a:lnTo>
                    <a:pt x="80" y="270"/>
                  </a:lnTo>
                  <a:lnTo>
                    <a:pt x="125" y="239"/>
                  </a:lnTo>
                  <a:lnTo>
                    <a:pt x="122" y="192"/>
                  </a:lnTo>
                  <a:lnTo>
                    <a:pt x="159" y="149"/>
                  </a:lnTo>
                  <a:lnTo>
                    <a:pt x="159" y="134"/>
                  </a:lnTo>
                  <a:lnTo>
                    <a:pt x="168" y="117"/>
                  </a:lnTo>
                  <a:lnTo>
                    <a:pt x="159" y="7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6" name="Freeform 10"/>
            <p:cNvSpPr>
              <a:spLocks/>
            </p:cNvSpPr>
            <p:nvPr/>
          </p:nvSpPr>
          <p:spPr bwMode="auto">
            <a:xfrm>
              <a:off x="5219706" y="4797425"/>
              <a:ext cx="914400" cy="722312"/>
            </a:xfrm>
            <a:custGeom>
              <a:avLst/>
              <a:gdLst/>
              <a:ahLst/>
              <a:cxnLst>
                <a:cxn ang="0">
                  <a:pos x="172" y="71"/>
                </a:cxn>
                <a:cxn ang="0">
                  <a:pos x="180" y="39"/>
                </a:cxn>
                <a:cxn ang="0">
                  <a:pos x="235" y="55"/>
                </a:cxn>
                <a:cxn ang="0">
                  <a:pos x="235" y="32"/>
                </a:cxn>
                <a:cxn ang="0">
                  <a:pos x="260" y="4"/>
                </a:cxn>
                <a:cxn ang="0">
                  <a:pos x="319" y="0"/>
                </a:cxn>
                <a:cxn ang="0">
                  <a:pos x="374" y="9"/>
                </a:cxn>
                <a:cxn ang="0">
                  <a:pos x="369" y="36"/>
                </a:cxn>
                <a:cxn ang="0">
                  <a:pos x="347" y="71"/>
                </a:cxn>
                <a:cxn ang="0">
                  <a:pos x="440" y="48"/>
                </a:cxn>
                <a:cxn ang="0">
                  <a:pos x="478" y="55"/>
                </a:cxn>
                <a:cxn ang="0">
                  <a:pos x="473" y="28"/>
                </a:cxn>
                <a:cxn ang="0">
                  <a:pos x="533" y="48"/>
                </a:cxn>
                <a:cxn ang="0">
                  <a:pos x="570" y="71"/>
                </a:cxn>
                <a:cxn ang="0">
                  <a:pos x="578" y="129"/>
                </a:cxn>
                <a:cxn ang="0">
                  <a:pos x="553" y="161"/>
                </a:cxn>
                <a:cxn ang="0">
                  <a:pos x="499" y="200"/>
                </a:cxn>
                <a:cxn ang="0">
                  <a:pos x="473" y="207"/>
                </a:cxn>
                <a:cxn ang="0">
                  <a:pos x="461" y="215"/>
                </a:cxn>
                <a:cxn ang="0">
                  <a:pos x="418" y="227"/>
                </a:cxn>
                <a:cxn ang="0">
                  <a:pos x="386" y="231"/>
                </a:cxn>
                <a:cxn ang="0">
                  <a:pos x="306" y="219"/>
                </a:cxn>
                <a:cxn ang="0">
                  <a:pos x="319" y="274"/>
                </a:cxn>
                <a:cxn ang="0">
                  <a:pos x="268" y="310"/>
                </a:cxn>
                <a:cxn ang="0">
                  <a:pos x="213" y="325"/>
                </a:cxn>
                <a:cxn ang="0">
                  <a:pos x="155" y="349"/>
                </a:cxn>
                <a:cxn ang="0">
                  <a:pos x="59" y="388"/>
                </a:cxn>
                <a:cxn ang="0">
                  <a:pos x="72" y="450"/>
                </a:cxn>
                <a:cxn ang="0">
                  <a:pos x="25" y="462"/>
                </a:cxn>
                <a:cxn ang="0">
                  <a:pos x="4" y="380"/>
                </a:cxn>
                <a:cxn ang="0">
                  <a:pos x="25" y="332"/>
                </a:cxn>
                <a:cxn ang="0">
                  <a:pos x="51" y="313"/>
                </a:cxn>
                <a:cxn ang="0">
                  <a:pos x="80" y="270"/>
                </a:cxn>
                <a:cxn ang="0">
                  <a:pos x="122" y="192"/>
                </a:cxn>
                <a:cxn ang="0">
                  <a:pos x="159" y="134"/>
                </a:cxn>
                <a:cxn ang="0">
                  <a:pos x="159" y="78"/>
                </a:cxn>
              </a:cxnLst>
              <a:rect l="0" t="0" r="r" b="b"/>
              <a:pathLst>
                <a:path w="597" h="467">
                  <a:moveTo>
                    <a:pt x="159" y="78"/>
                  </a:moveTo>
                  <a:lnTo>
                    <a:pt x="172" y="71"/>
                  </a:lnTo>
                  <a:lnTo>
                    <a:pt x="172" y="48"/>
                  </a:lnTo>
                  <a:lnTo>
                    <a:pt x="180" y="39"/>
                  </a:lnTo>
                  <a:lnTo>
                    <a:pt x="201" y="39"/>
                  </a:lnTo>
                  <a:lnTo>
                    <a:pt x="235" y="55"/>
                  </a:lnTo>
                  <a:lnTo>
                    <a:pt x="243" y="43"/>
                  </a:lnTo>
                  <a:lnTo>
                    <a:pt x="235" y="32"/>
                  </a:lnTo>
                  <a:lnTo>
                    <a:pt x="235" y="24"/>
                  </a:lnTo>
                  <a:lnTo>
                    <a:pt x="260" y="4"/>
                  </a:lnTo>
                  <a:lnTo>
                    <a:pt x="298" y="16"/>
                  </a:lnTo>
                  <a:lnTo>
                    <a:pt x="319" y="0"/>
                  </a:lnTo>
                  <a:lnTo>
                    <a:pt x="335" y="16"/>
                  </a:lnTo>
                  <a:lnTo>
                    <a:pt x="374" y="9"/>
                  </a:lnTo>
                  <a:lnTo>
                    <a:pt x="382" y="20"/>
                  </a:lnTo>
                  <a:lnTo>
                    <a:pt x="369" y="36"/>
                  </a:lnTo>
                  <a:lnTo>
                    <a:pt x="347" y="63"/>
                  </a:lnTo>
                  <a:lnTo>
                    <a:pt x="347" y="71"/>
                  </a:lnTo>
                  <a:lnTo>
                    <a:pt x="360" y="78"/>
                  </a:lnTo>
                  <a:lnTo>
                    <a:pt x="440" y="48"/>
                  </a:lnTo>
                  <a:lnTo>
                    <a:pt x="470" y="63"/>
                  </a:lnTo>
                  <a:lnTo>
                    <a:pt x="478" y="55"/>
                  </a:lnTo>
                  <a:lnTo>
                    <a:pt x="470" y="39"/>
                  </a:lnTo>
                  <a:lnTo>
                    <a:pt x="473" y="28"/>
                  </a:lnTo>
                  <a:lnTo>
                    <a:pt x="523" y="39"/>
                  </a:lnTo>
                  <a:lnTo>
                    <a:pt x="533" y="48"/>
                  </a:lnTo>
                  <a:lnTo>
                    <a:pt x="549" y="43"/>
                  </a:lnTo>
                  <a:lnTo>
                    <a:pt x="570" y="71"/>
                  </a:lnTo>
                  <a:lnTo>
                    <a:pt x="596" y="122"/>
                  </a:lnTo>
                  <a:lnTo>
                    <a:pt x="578" y="129"/>
                  </a:lnTo>
                  <a:lnTo>
                    <a:pt x="566" y="156"/>
                  </a:lnTo>
                  <a:lnTo>
                    <a:pt x="553" y="161"/>
                  </a:lnTo>
                  <a:lnTo>
                    <a:pt x="541" y="180"/>
                  </a:lnTo>
                  <a:lnTo>
                    <a:pt x="499" y="200"/>
                  </a:lnTo>
                  <a:lnTo>
                    <a:pt x="481" y="192"/>
                  </a:lnTo>
                  <a:lnTo>
                    <a:pt x="473" y="207"/>
                  </a:lnTo>
                  <a:lnTo>
                    <a:pt x="473" y="215"/>
                  </a:lnTo>
                  <a:lnTo>
                    <a:pt x="461" y="215"/>
                  </a:lnTo>
                  <a:lnTo>
                    <a:pt x="440" y="215"/>
                  </a:lnTo>
                  <a:lnTo>
                    <a:pt x="418" y="227"/>
                  </a:lnTo>
                  <a:lnTo>
                    <a:pt x="407" y="219"/>
                  </a:lnTo>
                  <a:lnTo>
                    <a:pt x="386" y="231"/>
                  </a:lnTo>
                  <a:lnTo>
                    <a:pt x="344" y="247"/>
                  </a:lnTo>
                  <a:lnTo>
                    <a:pt x="306" y="219"/>
                  </a:lnTo>
                  <a:lnTo>
                    <a:pt x="306" y="243"/>
                  </a:lnTo>
                  <a:lnTo>
                    <a:pt x="319" y="274"/>
                  </a:lnTo>
                  <a:lnTo>
                    <a:pt x="284" y="286"/>
                  </a:lnTo>
                  <a:lnTo>
                    <a:pt x="268" y="310"/>
                  </a:lnTo>
                  <a:lnTo>
                    <a:pt x="229" y="317"/>
                  </a:lnTo>
                  <a:lnTo>
                    <a:pt x="213" y="325"/>
                  </a:lnTo>
                  <a:lnTo>
                    <a:pt x="177" y="325"/>
                  </a:lnTo>
                  <a:lnTo>
                    <a:pt x="155" y="349"/>
                  </a:lnTo>
                  <a:lnTo>
                    <a:pt x="88" y="368"/>
                  </a:lnTo>
                  <a:lnTo>
                    <a:pt x="59" y="388"/>
                  </a:lnTo>
                  <a:lnTo>
                    <a:pt x="42" y="403"/>
                  </a:lnTo>
                  <a:lnTo>
                    <a:pt x="72" y="450"/>
                  </a:lnTo>
                  <a:lnTo>
                    <a:pt x="51" y="466"/>
                  </a:lnTo>
                  <a:lnTo>
                    <a:pt x="25" y="462"/>
                  </a:lnTo>
                  <a:lnTo>
                    <a:pt x="0" y="415"/>
                  </a:lnTo>
                  <a:lnTo>
                    <a:pt x="4" y="380"/>
                  </a:lnTo>
                  <a:lnTo>
                    <a:pt x="4" y="364"/>
                  </a:lnTo>
                  <a:lnTo>
                    <a:pt x="25" y="332"/>
                  </a:lnTo>
                  <a:lnTo>
                    <a:pt x="51" y="329"/>
                  </a:lnTo>
                  <a:lnTo>
                    <a:pt x="51" y="313"/>
                  </a:lnTo>
                  <a:lnTo>
                    <a:pt x="75" y="302"/>
                  </a:lnTo>
                  <a:lnTo>
                    <a:pt x="80" y="270"/>
                  </a:lnTo>
                  <a:lnTo>
                    <a:pt x="125" y="239"/>
                  </a:lnTo>
                  <a:lnTo>
                    <a:pt x="122" y="192"/>
                  </a:lnTo>
                  <a:lnTo>
                    <a:pt x="159" y="149"/>
                  </a:lnTo>
                  <a:lnTo>
                    <a:pt x="159" y="134"/>
                  </a:lnTo>
                  <a:lnTo>
                    <a:pt x="168" y="117"/>
                  </a:lnTo>
                  <a:lnTo>
                    <a:pt x="159" y="7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7" name="Freeform 11"/>
            <p:cNvSpPr>
              <a:spLocks/>
            </p:cNvSpPr>
            <p:nvPr/>
          </p:nvSpPr>
          <p:spPr bwMode="auto">
            <a:xfrm>
              <a:off x="4548193" y="4729162"/>
              <a:ext cx="944564" cy="650875"/>
            </a:xfrm>
            <a:custGeom>
              <a:avLst/>
              <a:gdLst/>
              <a:ahLst/>
              <a:cxnLst>
                <a:cxn ang="0">
                  <a:pos x="28" y="164"/>
                </a:cxn>
                <a:cxn ang="0">
                  <a:pos x="67" y="144"/>
                </a:cxn>
                <a:cxn ang="0">
                  <a:pos x="133" y="161"/>
                </a:cxn>
                <a:cxn ang="0">
                  <a:pos x="146" y="134"/>
                </a:cxn>
                <a:cxn ang="0">
                  <a:pos x="234" y="102"/>
                </a:cxn>
                <a:cxn ang="0">
                  <a:pos x="311" y="83"/>
                </a:cxn>
                <a:cxn ang="0">
                  <a:pos x="340" y="90"/>
                </a:cxn>
                <a:cxn ang="0">
                  <a:pos x="364" y="75"/>
                </a:cxn>
                <a:cxn ang="0">
                  <a:pos x="373" y="59"/>
                </a:cxn>
                <a:cxn ang="0">
                  <a:pos x="403" y="36"/>
                </a:cxn>
                <a:cxn ang="0">
                  <a:pos x="444" y="16"/>
                </a:cxn>
                <a:cxn ang="0">
                  <a:pos x="461" y="36"/>
                </a:cxn>
                <a:cxn ang="0">
                  <a:pos x="499" y="8"/>
                </a:cxn>
                <a:cxn ang="0">
                  <a:pos x="541" y="8"/>
                </a:cxn>
                <a:cxn ang="0">
                  <a:pos x="562" y="39"/>
                </a:cxn>
                <a:cxn ang="0">
                  <a:pos x="536" y="94"/>
                </a:cxn>
                <a:cxn ang="0">
                  <a:pos x="536" y="117"/>
                </a:cxn>
                <a:cxn ang="0">
                  <a:pos x="573" y="137"/>
                </a:cxn>
                <a:cxn ang="0">
                  <a:pos x="607" y="125"/>
                </a:cxn>
                <a:cxn ang="0">
                  <a:pos x="607" y="180"/>
                </a:cxn>
                <a:cxn ang="0">
                  <a:pos x="570" y="239"/>
                </a:cxn>
                <a:cxn ang="0">
                  <a:pos x="528" y="317"/>
                </a:cxn>
                <a:cxn ang="0">
                  <a:pos x="499" y="359"/>
                </a:cxn>
                <a:cxn ang="0">
                  <a:pos x="474" y="379"/>
                </a:cxn>
                <a:cxn ang="0">
                  <a:pos x="403" y="418"/>
                </a:cxn>
                <a:cxn ang="0">
                  <a:pos x="343" y="388"/>
                </a:cxn>
                <a:cxn ang="0">
                  <a:pos x="285" y="415"/>
                </a:cxn>
                <a:cxn ang="0">
                  <a:pos x="193" y="383"/>
                </a:cxn>
                <a:cxn ang="0">
                  <a:pos x="196" y="325"/>
                </a:cxn>
                <a:cxn ang="0">
                  <a:pos x="154" y="313"/>
                </a:cxn>
                <a:cxn ang="0">
                  <a:pos x="122" y="313"/>
                </a:cxn>
                <a:cxn ang="0">
                  <a:pos x="109" y="266"/>
                </a:cxn>
                <a:cxn ang="0">
                  <a:pos x="133" y="262"/>
                </a:cxn>
                <a:cxn ang="0">
                  <a:pos x="133" y="223"/>
                </a:cxn>
                <a:cxn ang="0">
                  <a:pos x="54" y="192"/>
                </a:cxn>
                <a:cxn ang="0">
                  <a:pos x="12" y="192"/>
                </a:cxn>
                <a:cxn ang="0">
                  <a:pos x="4" y="161"/>
                </a:cxn>
              </a:cxnLst>
              <a:rect l="0" t="0" r="r" b="b"/>
              <a:pathLst>
                <a:path w="617" h="419">
                  <a:moveTo>
                    <a:pt x="4" y="161"/>
                  </a:moveTo>
                  <a:lnTo>
                    <a:pt x="28" y="164"/>
                  </a:lnTo>
                  <a:lnTo>
                    <a:pt x="59" y="137"/>
                  </a:lnTo>
                  <a:lnTo>
                    <a:pt x="67" y="144"/>
                  </a:lnTo>
                  <a:lnTo>
                    <a:pt x="122" y="168"/>
                  </a:lnTo>
                  <a:lnTo>
                    <a:pt x="133" y="161"/>
                  </a:lnTo>
                  <a:lnTo>
                    <a:pt x="133" y="144"/>
                  </a:lnTo>
                  <a:lnTo>
                    <a:pt x="146" y="134"/>
                  </a:lnTo>
                  <a:lnTo>
                    <a:pt x="222" y="86"/>
                  </a:lnTo>
                  <a:lnTo>
                    <a:pt x="234" y="102"/>
                  </a:lnTo>
                  <a:lnTo>
                    <a:pt x="280" y="117"/>
                  </a:lnTo>
                  <a:lnTo>
                    <a:pt x="311" y="83"/>
                  </a:lnTo>
                  <a:lnTo>
                    <a:pt x="319" y="90"/>
                  </a:lnTo>
                  <a:lnTo>
                    <a:pt x="340" y="90"/>
                  </a:lnTo>
                  <a:lnTo>
                    <a:pt x="340" y="83"/>
                  </a:lnTo>
                  <a:lnTo>
                    <a:pt x="364" y="75"/>
                  </a:lnTo>
                  <a:lnTo>
                    <a:pt x="364" y="66"/>
                  </a:lnTo>
                  <a:lnTo>
                    <a:pt x="373" y="59"/>
                  </a:lnTo>
                  <a:lnTo>
                    <a:pt x="377" y="59"/>
                  </a:lnTo>
                  <a:lnTo>
                    <a:pt x="403" y="36"/>
                  </a:lnTo>
                  <a:lnTo>
                    <a:pt x="423" y="43"/>
                  </a:lnTo>
                  <a:lnTo>
                    <a:pt x="444" y="16"/>
                  </a:lnTo>
                  <a:lnTo>
                    <a:pt x="453" y="36"/>
                  </a:lnTo>
                  <a:lnTo>
                    <a:pt x="461" y="36"/>
                  </a:lnTo>
                  <a:lnTo>
                    <a:pt x="490" y="8"/>
                  </a:lnTo>
                  <a:lnTo>
                    <a:pt x="499" y="8"/>
                  </a:lnTo>
                  <a:lnTo>
                    <a:pt x="516" y="0"/>
                  </a:lnTo>
                  <a:lnTo>
                    <a:pt x="541" y="8"/>
                  </a:lnTo>
                  <a:lnTo>
                    <a:pt x="541" y="36"/>
                  </a:lnTo>
                  <a:lnTo>
                    <a:pt x="562" y="39"/>
                  </a:lnTo>
                  <a:lnTo>
                    <a:pt x="553" y="66"/>
                  </a:lnTo>
                  <a:lnTo>
                    <a:pt x="536" y="94"/>
                  </a:lnTo>
                  <a:lnTo>
                    <a:pt x="528" y="117"/>
                  </a:lnTo>
                  <a:lnTo>
                    <a:pt x="536" y="117"/>
                  </a:lnTo>
                  <a:lnTo>
                    <a:pt x="557" y="98"/>
                  </a:lnTo>
                  <a:lnTo>
                    <a:pt x="573" y="137"/>
                  </a:lnTo>
                  <a:lnTo>
                    <a:pt x="591" y="125"/>
                  </a:lnTo>
                  <a:lnTo>
                    <a:pt x="607" y="125"/>
                  </a:lnTo>
                  <a:lnTo>
                    <a:pt x="616" y="164"/>
                  </a:lnTo>
                  <a:lnTo>
                    <a:pt x="607" y="180"/>
                  </a:lnTo>
                  <a:lnTo>
                    <a:pt x="607" y="195"/>
                  </a:lnTo>
                  <a:lnTo>
                    <a:pt x="570" y="239"/>
                  </a:lnTo>
                  <a:lnTo>
                    <a:pt x="573" y="286"/>
                  </a:lnTo>
                  <a:lnTo>
                    <a:pt x="528" y="317"/>
                  </a:lnTo>
                  <a:lnTo>
                    <a:pt x="524" y="349"/>
                  </a:lnTo>
                  <a:lnTo>
                    <a:pt x="499" y="359"/>
                  </a:lnTo>
                  <a:lnTo>
                    <a:pt x="499" y="376"/>
                  </a:lnTo>
                  <a:lnTo>
                    <a:pt x="474" y="379"/>
                  </a:lnTo>
                  <a:lnTo>
                    <a:pt x="453" y="410"/>
                  </a:lnTo>
                  <a:lnTo>
                    <a:pt x="403" y="418"/>
                  </a:lnTo>
                  <a:lnTo>
                    <a:pt x="373" y="398"/>
                  </a:lnTo>
                  <a:lnTo>
                    <a:pt x="343" y="388"/>
                  </a:lnTo>
                  <a:lnTo>
                    <a:pt x="314" y="415"/>
                  </a:lnTo>
                  <a:lnTo>
                    <a:pt x="285" y="415"/>
                  </a:lnTo>
                  <a:lnTo>
                    <a:pt x="259" y="418"/>
                  </a:lnTo>
                  <a:lnTo>
                    <a:pt x="193" y="383"/>
                  </a:lnTo>
                  <a:lnTo>
                    <a:pt x="180" y="356"/>
                  </a:lnTo>
                  <a:lnTo>
                    <a:pt x="196" y="325"/>
                  </a:lnTo>
                  <a:lnTo>
                    <a:pt x="180" y="313"/>
                  </a:lnTo>
                  <a:lnTo>
                    <a:pt x="154" y="313"/>
                  </a:lnTo>
                  <a:lnTo>
                    <a:pt x="151" y="305"/>
                  </a:lnTo>
                  <a:lnTo>
                    <a:pt x="122" y="313"/>
                  </a:lnTo>
                  <a:lnTo>
                    <a:pt x="96" y="293"/>
                  </a:lnTo>
                  <a:lnTo>
                    <a:pt x="109" y="266"/>
                  </a:lnTo>
                  <a:lnTo>
                    <a:pt x="125" y="266"/>
                  </a:lnTo>
                  <a:lnTo>
                    <a:pt x="133" y="262"/>
                  </a:lnTo>
                  <a:lnTo>
                    <a:pt x="143" y="235"/>
                  </a:lnTo>
                  <a:lnTo>
                    <a:pt x="133" y="223"/>
                  </a:lnTo>
                  <a:lnTo>
                    <a:pt x="62" y="212"/>
                  </a:lnTo>
                  <a:lnTo>
                    <a:pt x="54" y="192"/>
                  </a:lnTo>
                  <a:lnTo>
                    <a:pt x="33" y="192"/>
                  </a:lnTo>
                  <a:lnTo>
                    <a:pt x="12" y="192"/>
                  </a:lnTo>
                  <a:lnTo>
                    <a:pt x="0" y="173"/>
                  </a:lnTo>
                  <a:lnTo>
                    <a:pt x="4" y="16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8" name="Freeform 12"/>
            <p:cNvSpPr>
              <a:spLocks/>
            </p:cNvSpPr>
            <p:nvPr/>
          </p:nvSpPr>
          <p:spPr bwMode="auto">
            <a:xfrm>
              <a:off x="3683005" y="4389437"/>
              <a:ext cx="1085851" cy="1060449"/>
            </a:xfrm>
            <a:custGeom>
              <a:avLst/>
              <a:gdLst/>
              <a:ahLst/>
              <a:cxnLst>
                <a:cxn ang="0">
                  <a:pos x="620" y="108"/>
                </a:cxn>
                <a:cxn ang="0">
                  <a:pos x="570" y="117"/>
                </a:cxn>
                <a:cxn ang="0">
                  <a:pos x="550" y="86"/>
                </a:cxn>
                <a:cxn ang="0">
                  <a:pos x="536" y="62"/>
                </a:cxn>
                <a:cxn ang="0">
                  <a:pos x="503" y="62"/>
                </a:cxn>
                <a:cxn ang="0">
                  <a:pos x="481" y="89"/>
                </a:cxn>
                <a:cxn ang="0">
                  <a:pos x="481" y="120"/>
                </a:cxn>
                <a:cxn ang="0">
                  <a:pos x="440" y="237"/>
                </a:cxn>
                <a:cxn ang="0">
                  <a:pos x="405" y="245"/>
                </a:cxn>
                <a:cxn ang="0">
                  <a:pos x="339" y="261"/>
                </a:cxn>
                <a:cxn ang="0">
                  <a:pos x="239" y="117"/>
                </a:cxn>
                <a:cxn ang="0">
                  <a:pos x="209" y="98"/>
                </a:cxn>
                <a:cxn ang="0">
                  <a:pos x="201" y="62"/>
                </a:cxn>
                <a:cxn ang="0">
                  <a:pos x="150" y="86"/>
                </a:cxn>
                <a:cxn ang="0">
                  <a:pos x="130" y="0"/>
                </a:cxn>
                <a:cxn ang="0">
                  <a:pos x="96" y="35"/>
                </a:cxn>
                <a:cxn ang="0">
                  <a:pos x="91" y="86"/>
                </a:cxn>
                <a:cxn ang="0">
                  <a:pos x="70" y="78"/>
                </a:cxn>
                <a:cxn ang="0">
                  <a:pos x="70" y="140"/>
                </a:cxn>
                <a:cxn ang="0">
                  <a:pos x="96" y="147"/>
                </a:cxn>
                <a:cxn ang="0">
                  <a:pos x="96" y="281"/>
                </a:cxn>
                <a:cxn ang="0">
                  <a:pos x="16" y="366"/>
                </a:cxn>
                <a:cxn ang="0">
                  <a:pos x="0" y="390"/>
                </a:cxn>
                <a:cxn ang="0">
                  <a:pos x="0" y="444"/>
                </a:cxn>
                <a:cxn ang="0">
                  <a:pos x="46" y="437"/>
                </a:cxn>
                <a:cxn ang="0">
                  <a:pos x="91" y="456"/>
                </a:cxn>
                <a:cxn ang="0">
                  <a:pos x="109" y="503"/>
                </a:cxn>
                <a:cxn ang="0">
                  <a:pos x="146" y="515"/>
                </a:cxn>
                <a:cxn ang="0">
                  <a:pos x="141" y="542"/>
                </a:cxn>
                <a:cxn ang="0">
                  <a:pos x="130" y="589"/>
                </a:cxn>
                <a:cxn ang="0">
                  <a:pos x="158" y="601"/>
                </a:cxn>
                <a:cxn ang="0">
                  <a:pos x="188" y="624"/>
                </a:cxn>
                <a:cxn ang="0">
                  <a:pos x="243" y="655"/>
                </a:cxn>
                <a:cxn ang="0">
                  <a:pos x="293" y="640"/>
                </a:cxn>
                <a:cxn ang="0">
                  <a:pos x="301" y="671"/>
                </a:cxn>
                <a:cxn ang="0">
                  <a:pos x="330" y="679"/>
                </a:cxn>
                <a:cxn ang="0">
                  <a:pos x="347" y="674"/>
                </a:cxn>
                <a:cxn ang="0">
                  <a:pos x="335" y="593"/>
                </a:cxn>
                <a:cxn ang="0">
                  <a:pos x="377" y="577"/>
                </a:cxn>
                <a:cxn ang="0">
                  <a:pos x="405" y="554"/>
                </a:cxn>
                <a:cxn ang="0">
                  <a:pos x="473" y="554"/>
                </a:cxn>
                <a:cxn ang="0">
                  <a:pos x="503" y="550"/>
                </a:cxn>
                <a:cxn ang="0">
                  <a:pos x="528" y="569"/>
                </a:cxn>
                <a:cxn ang="0">
                  <a:pos x="553" y="542"/>
                </a:cxn>
                <a:cxn ang="0">
                  <a:pos x="583" y="546"/>
                </a:cxn>
                <a:cxn ang="0">
                  <a:pos x="625" y="503"/>
                </a:cxn>
                <a:cxn ang="0">
                  <a:pos x="662" y="511"/>
                </a:cxn>
                <a:cxn ang="0">
                  <a:pos x="691" y="484"/>
                </a:cxn>
                <a:cxn ang="0">
                  <a:pos x="709" y="452"/>
                </a:cxn>
                <a:cxn ang="0">
                  <a:pos x="628" y="429"/>
                </a:cxn>
                <a:cxn ang="0">
                  <a:pos x="599" y="410"/>
                </a:cxn>
                <a:cxn ang="0">
                  <a:pos x="566" y="390"/>
                </a:cxn>
                <a:cxn ang="0">
                  <a:pos x="578" y="335"/>
                </a:cxn>
                <a:cxn ang="0">
                  <a:pos x="570" y="230"/>
                </a:cxn>
                <a:cxn ang="0">
                  <a:pos x="511" y="234"/>
                </a:cxn>
                <a:cxn ang="0">
                  <a:pos x="503" y="198"/>
                </a:cxn>
                <a:cxn ang="0">
                  <a:pos x="515" y="159"/>
                </a:cxn>
                <a:cxn ang="0">
                  <a:pos x="550" y="156"/>
                </a:cxn>
                <a:cxn ang="0">
                  <a:pos x="612" y="156"/>
                </a:cxn>
              </a:cxnLst>
              <a:rect l="0" t="0" r="r" b="b"/>
              <a:pathLst>
                <a:path w="710" h="684">
                  <a:moveTo>
                    <a:pt x="625" y="125"/>
                  </a:moveTo>
                  <a:lnTo>
                    <a:pt x="620" y="108"/>
                  </a:lnTo>
                  <a:lnTo>
                    <a:pt x="599" y="101"/>
                  </a:lnTo>
                  <a:lnTo>
                    <a:pt x="570" y="117"/>
                  </a:lnTo>
                  <a:lnTo>
                    <a:pt x="550" y="108"/>
                  </a:lnTo>
                  <a:lnTo>
                    <a:pt x="550" y="86"/>
                  </a:lnTo>
                  <a:lnTo>
                    <a:pt x="536" y="74"/>
                  </a:lnTo>
                  <a:lnTo>
                    <a:pt x="536" y="62"/>
                  </a:lnTo>
                  <a:lnTo>
                    <a:pt x="511" y="54"/>
                  </a:lnTo>
                  <a:lnTo>
                    <a:pt x="503" y="62"/>
                  </a:lnTo>
                  <a:lnTo>
                    <a:pt x="507" y="81"/>
                  </a:lnTo>
                  <a:lnTo>
                    <a:pt x="481" y="89"/>
                  </a:lnTo>
                  <a:lnTo>
                    <a:pt x="478" y="105"/>
                  </a:lnTo>
                  <a:lnTo>
                    <a:pt x="481" y="120"/>
                  </a:lnTo>
                  <a:lnTo>
                    <a:pt x="432" y="176"/>
                  </a:lnTo>
                  <a:lnTo>
                    <a:pt x="440" y="237"/>
                  </a:lnTo>
                  <a:lnTo>
                    <a:pt x="419" y="257"/>
                  </a:lnTo>
                  <a:lnTo>
                    <a:pt x="405" y="245"/>
                  </a:lnTo>
                  <a:lnTo>
                    <a:pt x="356" y="273"/>
                  </a:lnTo>
                  <a:lnTo>
                    <a:pt x="339" y="261"/>
                  </a:lnTo>
                  <a:lnTo>
                    <a:pt x="267" y="137"/>
                  </a:lnTo>
                  <a:lnTo>
                    <a:pt x="239" y="117"/>
                  </a:lnTo>
                  <a:lnTo>
                    <a:pt x="217" y="113"/>
                  </a:lnTo>
                  <a:lnTo>
                    <a:pt x="209" y="98"/>
                  </a:lnTo>
                  <a:lnTo>
                    <a:pt x="221" y="78"/>
                  </a:lnTo>
                  <a:lnTo>
                    <a:pt x="201" y="62"/>
                  </a:lnTo>
                  <a:lnTo>
                    <a:pt x="176" y="81"/>
                  </a:lnTo>
                  <a:lnTo>
                    <a:pt x="150" y="86"/>
                  </a:lnTo>
                  <a:lnTo>
                    <a:pt x="133" y="15"/>
                  </a:lnTo>
                  <a:lnTo>
                    <a:pt x="130" y="0"/>
                  </a:lnTo>
                  <a:lnTo>
                    <a:pt x="109" y="27"/>
                  </a:lnTo>
                  <a:lnTo>
                    <a:pt x="96" y="35"/>
                  </a:lnTo>
                  <a:lnTo>
                    <a:pt x="100" y="78"/>
                  </a:lnTo>
                  <a:lnTo>
                    <a:pt x="91" y="86"/>
                  </a:lnTo>
                  <a:lnTo>
                    <a:pt x="78" y="86"/>
                  </a:lnTo>
                  <a:lnTo>
                    <a:pt x="70" y="78"/>
                  </a:lnTo>
                  <a:lnTo>
                    <a:pt x="58" y="89"/>
                  </a:lnTo>
                  <a:lnTo>
                    <a:pt x="70" y="140"/>
                  </a:lnTo>
                  <a:lnTo>
                    <a:pt x="83" y="140"/>
                  </a:lnTo>
                  <a:lnTo>
                    <a:pt x="96" y="147"/>
                  </a:lnTo>
                  <a:lnTo>
                    <a:pt x="100" y="176"/>
                  </a:lnTo>
                  <a:lnTo>
                    <a:pt x="96" y="281"/>
                  </a:lnTo>
                  <a:lnTo>
                    <a:pt x="20" y="343"/>
                  </a:lnTo>
                  <a:lnTo>
                    <a:pt x="16" y="366"/>
                  </a:lnTo>
                  <a:lnTo>
                    <a:pt x="0" y="378"/>
                  </a:lnTo>
                  <a:lnTo>
                    <a:pt x="0" y="390"/>
                  </a:lnTo>
                  <a:lnTo>
                    <a:pt x="12" y="421"/>
                  </a:lnTo>
                  <a:lnTo>
                    <a:pt x="0" y="444"/>
                  </a:lnTo>
                  <a:lnTo>
                    <a:pt x="8" y="449"/>
                  </a:lnTo>
                  <a:lnTo>
                    <a:pt x="46" y="437"/>
                  </a:lnTo>
                  <a:lnTo>
                    <a:pt x="100" y="437"/>
                  </a:lnTo>
                  <a:lnTo>
                    <a:pt x="91" y="456"/>
                  </a:lnTo>
                  <a:lnTo>
                    <a:pt x="105" y="476"/>
                  </a:lnTo>
                  <a:lnTo>
                    <a:pt x="109" y="503"/>
                  </a:lnTo>
                  <a:lnTo>
                    <a:pt x="113" y="511"/>
                  </a:lnTo>
                  <a:lnTo>
                    <a:pt x="146" y="515"/>
                  </a:lnTo>
                  <a:lnTo>
                    <a:pt x="158" y="523"/>
                  </a:lnTo>
                  <a:lnTo>
                    <a:pt x="141" y="542"/>
                  </a:lnTo>
                  <a:lnTo>
                    <a:pt x="141" y="566"/>
                  </a:lnTo>
                  <a:lnTo>
                    <a:pt x="130" y="589"/>
                  </a:lnTo>
                  <a:lnTo>
                    <a:pt x="138" y="601"/>
                  </a:lnTo>
                  <a:lnTo>
                    <a:pt x="158" y="601"/>
                  </a:lnTo>
                  <a:lnTo>
                    <a:pt x="193" y="613"/>
                  </a:lnTo>
                  <a:lnTo>
                    <a:pt x="188" y="624"/>
                  </a:lnTo>
                  <a:lnTo>
                    <a:pt x="209" y="655"/>
                  </a:lnTo>
                  <a:lnTo>
                    <a:pt x="243" y="655"/>
                  </a:lnTo>
                  <a:lnTo>
                    <a:pt x="280" y="635"/>
                  </a:lnTo>
                  <a:lnTo>
                    <a:pt x="293" y="640"/>
                  </a:lnTo>
                  <a:lnTo>
                    <a:pt x="293" y="655"/>
                  </a:lnTo>
                  <a:lnTo>
                    <a:pt x="301" y="671"/>
                  </a:lnTo>
                  <a:lnTo>
                    <a:pt x="309" y="683"/>
                  </a:lnTo>
                  <a:lnTo>
                    <a:pt x="330" y="679"/>
                  </a:lnTo>
                  <a:lnTo>
                    <a:pt x="339" y="683"/>
                  </a:lnTo>
                  <a:lnTo>
                    <a:pt x="347" y="674"/>
                  </a:lnTo>
                  <a:lnTo>
                    <a:pt x="347" y="647"/>
                  </a:lnTo>
                  <a:lnTo>
                    <a:pt x="335" y="593"/>
                  </a:lnTo>
                  <a:lnTo>
                    <a:pt x="343" y="577"/>
                  </a:lnTo>
                  <a:lnTo>
                    <a:pt x="377" y="577"/>
                  </a:lnTo>
                  <a:lnTo>
                    <a:pt x="385" y="577"/>
                  </a:lnTo>
                  <a:lnTo>
                    <a:pt x="405" y="554"/>
                  </a:lnTo>
                  <a:lnTo>
                    <a:pt x="452" y="569"/>
                  </a:lnTo>
                  <a:lnTo>
                    <a:pt x="473" y="554"/>
                  </a:lnTo>
                  <a:lnTo>
                    <a:pt x="481" y="562"/>
                  </a:lnTo>
                  <a:lnTo>
                    <a:pt x="503" y="550"/>
                  </a:lnTo>
                  <a:lnTo>
                    <a:pt x="523" y="569"/>
                  </a:lnTo>
                  <a:lnTo>
                    <a:pt x="528" y="569"/>
                  </a:lnTo>
                  <a:lnTo>
                    <a:pt x="536" y="557"/>
                  </a:lnTo>
                  <a:lnTo>
                    <a:pt x="553" y="542"/>
                  </a:lnTo>
                  <a:lnTo>
                    <a:pt x="562" y="550"/>
                  </a:lnTo>
                  <a:lnTo>
                    <a:pt x="583" y="546"/>
                  </a:lnTo>
                  <a:lnTo>
                    <a:pt x="603" y="530"/>
                  </a:lnTo>
                  <a:lnTo>
                    <a:pt x="625" y="503"/>
                  </a:lnTo>
                  <a:lnTo>
                    <a:pt x="649" y="499"/>
                  </a:lnTo>
                  <a:lnTo>
                    <a:pt x="662" y="511"/>
                  </a:lnTo>
                  <a:lnTo>
                    <a:pt x="674" y="484"/>
                  </a:lnTo>
                  <a:lnTo>
                    <a:pt x="691" y="484"/>
                  </a:lnTo>
                  <a:lnTo>
                    <a:pt x="699" y="479"/>
                  </a:lnTo>
                  <a:lnTo>
                    <a:pt x="709" y="452"/>
                  </a:lnTo>
                  <a:lnTo>
                    <a:pt x="699" y="440"/>
                  </a:lnTo>
                  <a:lnTo>
                    <a:pt x="628" y="429"/>
                  </a:lnTo>
                  <a:lnTo>
                    <a:pt x="620" y="410"/>
                  </a:lnTo>
                  <a:lnTo>
                    <a:pt x="599" y="410"/>
                  </a:lnTo>
                  <a:lnTo>
                    <a:pt x="578" y="410"/>
                  </a:lnTo>
                  <a:lnTo>
                    <a:pt x="566" y="390"/>
                  </a:lnTo>
                  <a:lnTo>
                    <a:pt x="570" y="378"/>
                  </a:lnTo>
                  <a:lnTo>
                    <a:pt x="578" y="335"/>
                  </a:lnTo>
                  <a:lnTo>
                    <a:pt x="550" y="308"/>
                  </a:lnTo>
                  <a:lnTo>
                    <a:pt x="570" y="230"/>
                  </a:lnTo>
                  <a:lnTo>
                    <a:pt x="558" y="218"/>
                  </a:lnTo>
                  <a:lnTo>
                    <a:pt x="511" y="234"/>
                  </a:lnTo>
                  <a:lnTo>
                    <a:pt x="503" y="215"/>
                  </a:lnTo>
                  <a:lnTo>
                    <a:pt x="503" y="198"/>
                  </a:lnTo>
                  <a:lnTo>
                    <a:pt x="490" y="186"/>
                  </a:lnTo>
                  <a:lnTo>
                    <a:pt x="515" y="159"/>
                  </a:lnTo>
                  <a:lnTo>
                    <a:pt x="536" y="167"/>
                  </a:lnTo>
                  <a:lnTo>
                    <a:pt x="550" y="156"/>
                  </a:lnTo>
                  <a:lnTo>
                    <a:pt x="591" y="164"/>
                  </a:lnTo>
                  <a:lnTo>
                    <a:pt x="612" y="156"/>
                  </a:lnTo>
                  <a:lnTo>
                    <a:pt x="625" y="12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0" name="Freeform 13"/>
            <p:cNvSpPr>
              <a:spLocks/>
            </p:cNvSpPr>
            <p:nvPr/>
          </p:nvSpPr>
          <p:spPr bwMode="auto">
            <a:xfrm>
              <a:off x="5951546" y="4378325"/>
              <a:ext cx="512763" cy="612775"/>
            </a:xfrm>
            <a:custGeom>
              <a:avLst/>
              <a:gdLst/>
              <a:ahLst/>
              <a:cxnLst>
                <a:cxn ang="0">
                  <a:pos x="0" y="302"/>
                </a:cxn>
                <a:cxn ang="0">
                  <a:pos x="8" y="234"/>
                </a:cxn>
                <a:cxn ang="0">
                  <a:pos x="20" y="215"/>
                </a:cxn>
                <a:cxn ang="0">
                  <a:pos x="28" y="200"/>
                </a:cxn>
                <a:cxn ang="0">
                  <a:pos x="42" y="168"/>
                </a:cxn>
                <a:cxn ang="0">
                  <a:pos x="34" y="161"/>
                </a:cxn>
                <a:cxn ang="0">
                  <a:pos x="38" y="133"/>
                </a:cxn>
                <a:cxn ang="0">
                  <a:pos x="70" y="98"/>
                </a:cxn>
                <a:cxn ang="0">
                  <a:pos x="67" y="75"/>
                </a:cxn>
                <a:cxn ang="0">
                  <a:pos x="91" y="39"/>
                </a:cxn>
                <a:cxn ang="0">
                  <a:pos x="113" y="43"/>
                </a:cxn>
                <a:cxn ang="0">
                  <a:pos x="154" y="16"/>
                </a:cxn>
                <a:cxn ang="0">
                  <a:pos x="163" y="0"/>
                </a:cxn>
                <a:cxn ang="0">
                  <a:pos x="193" y="4"/>
                </a:cxn>
                <a:cxn ang="0">
                  <a:pos x="205" y="36"/>
                </a:cxn>
                <a:cxn ang="0">
                  <a:pos x="217" y="59"/>
                </a:cxn>
                <a:cxn ang="0">
                  <a:pos x="248" y="59"/>
                </a:cxn>
                <a:cxn ang="0">
                  <a:pos x="264" y="39"/>
                </a:cxn>
                <a:cxn ang="0">
                  <a:pos x="289" y="63"/>
                </a:cxn>
                <a:cxn ang="0">
                  <a:pos x="335" y="48"/>
                </a:cxn>
                <a:cxn ang="0">
                  <a:pos x="306" y="114"/>
                </a:cxn>
                <a:cxn ang="0">
                  <a:pos x="289" y="106"/>
                </a:cxn>
                <a:cxn ang="0">
                  <a:pos x="276" y="110"/>
                </a:cxn>
                <a:cxn ang="0">
                  <a:pos x="276" y="117"/>
                </a:cxn>
                <a:cxn ang="0">
                  <a:pos x="292" y="133"/>
                </a:cxn>
                <a:cxn ang="0">
                  <a:pos x="289" y="192"/>
                </a:cxn>
                <a:cxn ang="0">
                  <a:pos x="292" y="212"/>
                </a:cxn>
                <a:cxn ang="0">
                  <a:pos x="289" y="215"/>
                </a:cxn>
                <a:cxn ang="0">
                  <a:pos x="268" y="212"/>
                </a:cxn>
                <a:cxn ang="0">
                  <a:pos x="256" y="224"/>
                </a:cxn>
                <a:cxn ang="0">
                  <a:pos x="264" y="239"/>
                </a:cxn>
                <a:cxn ang="0">
                  <a:pos x="243" y="258"/>
                </a:cxn>
                <a:cxn ang="0">
                  <a:pos x="248" y="266"/>
                </a:cxn>
                <a:cxn ang="0">
                  <a:pos x="226" y="278"/>
                </a:cxn>
                <a:cxn ang="0">
                  <a:pos x="229" y="293"/>
                </a:cxn>
                <a:cxn ang="0">
                  <a:pos x="221" y="302"/>
                </a:cxn>
                <a:cxn ang="0">
                  <a:pos x="193" y="302"/>
                </a:cxn>
                <a:cxn ang="0">
                  <a:pos x="176" y="313"/>
                </a:cxn>
                <a:cxn ang="0">
                  <a:pos x="172" y="317"/>
                </a:cxn>
                <a:cxn ang="0">
                  <a:pos x="188" y="329"/>
                </a:cxn>
                <a:cxn ang="0">
                  <a:pos x="172" y="352"/>
                </a:cxn>
                <a:cxn ang="0">
                  <a:pos x="150" y="375"/>
                </a:cxn>
                <a:cxn ang="0">
                  <a:pos x="142" y="371"/>
                </a:cxn>
                <a:cxn ang="0">
                  <a:pos x="122" y="395"/>
                </a:cxn>
                <a:cxn ang="0">
                  <a:pos x="96" y="344"/>
                </a:cxn>
                <a:cxn ang="0">
                  <a:pos x="75" y="317"/>
                </a:cxn>
                <a:cxn ang="0">
                  <a:pos x="59" y="321"/>
                </a:cxn>
                <a:cxn ang="0">
                  <a:pos x="50" y="313"/>
                </a:cxn>
                <a:cxn ang="0">
                  <a:pos x="0" y="302"/>
                </a:cxn>
              </a:cxnLst>
              <a:rect l="0" t="0" r="r" b="b"/>
              <a:pathLst>
                <a:path w="336" h="396">
                  <a:moveTo>
                    <a:pt x="0" y="302"/>
                  </a:moveTo>
                  <a:lnTo>
                    <a:pt x="8" y="234"/>
                  </a:lnTo>
                  <a:lnTo>
                    <a:pt x="20" y="215"/>
                  </a:lnTo>
                  <a:lnTo>
                    <a:pt x="28" y="200"/>
                  </a:lnTo>
                  <a:lnTo>
                    <a:pt x="42" y="168"/>
                  </a:lnTo>
                  <a:lnTo>
                    <a:pt x="34" y="161"/>
                  </a:lnTo>
                  <a:lnTo>
                    <a:pt x="38" y="133"/>
                  </a:lnTo>
                  <a:lnTo>
                    <a:pt x="70" y="98"/>
                  </a:lnTo>
                  <a:lnTo>
                    <a:pt x="67" y="75"/>
                  </a:lnTo>
                  <a:lnTo>
                    <a:pt x="91" y="39"/>
                  </a:lnTo>
                  <a:lnTo>
                    <a:pt x="113" y="43"/>
                  </a:lnTo>
                  <a:lnTo>
                    <a:pt x="154" y="16"/>
                  </a:lnTo>
                  <a:lnTo>
                    <a:pt x="163" y="0"/>
                  </a:lnTo>
                  <a:lnTo>
                    <a:pt x="193" y="4"/>
                  </a:lnTo>
                  <a:lnTo>
                    <a:pt x="205" y="36"/>
                  </a:lnTo>
                  <a:lnTo>
                    <a:pt x="217" y="59"/>
                  </a:lnTo>
                  <a:lnTo>
                    <a:pt x="248" y="59"/>
                  </a:lnTo>
                  <a:lnTo>
                    <a:pt x="264" y="39"/>
                  </a:lnTo>
                  <a:lnTo>
                    <a:pt x="289" y="63"/>
                  </a:lnTo>
                  <a:lnTo>
                    <a:pt x="335" y="48"/>
                  </a:lnTo>
                  <a:lnTo>
                    <a:pt x="306" y="114"/>
                  </a:lnTo>
                  <a:lnTo>
                    <a:pt x="289" y="106"/>
                  </a:lnTo>
                  <a:lnTo>
                    <a:pt x="276" y="110"/>
                  </a:lnTo>
                  <a:lnTo>
                    <a:pt x="276" y="117"/>
                  </a:lnTo>
                  <a:lnTo>
                    <a:pt x="292" y="133"/>
                  </a:lnTo>
                  <a:lnTo>
                    <a:pt x="289" y="192"/>
                  </a:lnTo>
                  <a:lnTo>
                    <a:pt x="292" y="212"/>
                  </a:lnTo>
                  <a:lnTo>
                    <a:pt x="289" y="215"/>
                  </a:lnTo>
                  <a:lnTo>
                    <a:pt x="268" y="212"/>
                  </a:lnTo>
                  <a:lnTo>
                    <a:pt x="256" y="224"/>
                  </a:lnTo>
                  <a:lnTo>
                    <a:pt x="264" y="239"/>
                  </a:lnTo>
                  <a:lnTo>
                    <a:pt x="243" y="258"/>
                  </a:lnTo>
                  <a:lnTo>
                    <a:pt x="248" y="266"/>
                  </a:lnTo>
                  <a:lnTo>
                    <a:pt x="226" y="278"/>
                  </a:lnTo>
                  <a:lnTo>
                    <a:pt x="229" y="293"/>
                  </a:lnTo>
                  <a:lnTo>
                    <a:pt x="221" y="302"/>
                  </a:lnTo>
                  <a:lnTo>
                    <a:pt x="193" y="302"/>
                  </a:lnTo>
                  <a:lnTo>
                    <a:pt x="176" y="313"/>
                  </a:lnTo>
                  <a:lnTo>
                    <a:pt x="172" y="317"/>
                  </a:lnTo>
                  <a:lnTo>
                    <a:pt x="188" y="329"/>
                  </a:lnTo>
                  <a:lnTo>
                    <a:pt x="172" y="352"/>
                  </a:lnTo>
                  <a:lnTo>
                    <a:pt x="150" y="375"/>
                  </a:lnTo>
                  <a:lnTo>
                    <a:pt x="142" y="371"/>
                  </a:lnTo>
                  <a:lnTo>
                    <a:pt x="122" y="395"/>
                  </a:lnTo>
                  <a:lnTo>
                    <a:pt x="96" y="344"/>
                  </a:lnTo>
                  <a:lnTo>
                    <a:pt x="75" y="317"/>
                  </a:lnTo>
                  <a:lnTo>
                    <a:pt x="59" y="321"/>
                  </a:lnTo>
                  <a:lnTo>
                    <a:pt x="50" y="313"/>
                  </a:lnTo>
                  <a:lnTo>
                    <a:pt x="0" y="302"/>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1" name="Freeform 14"/>
            <p:cNvSpPr>
              <a:spLocks/>
            </p:cNvSpPr>
            <p:nvPr/>
          </p:nvSpPr>
          <p:spPr bwMode="auto">
            <a:xfrm>
              <a:off x="5951546" y="4378325"/>
              <a:ext cx="512763" cy="612775"/>
            </a:xfrm>
            <a:custGeom>
              <a:avLst/>
              <a:gdLst/>
              <a:ahLst/>
              <a:cxnLst>
                <a:cxn ang="0">
                  <a:pos x="0" y="302"/>
                </a:cxn>
                <a:cxn ang="0">
                  <a:pos x="8" y="234"/>
                </a:cxn>
                <a:cxn ang="0">
                  <a:pos x="20" y="215"/>
                </a:cxn>
                <a:cxn ang="0">
                  <a:pos x="28" y="200"/>
                </a:cxn>
                <a:cxn ang="0">
                  <a:pos x="42" y="168"/>
                </a:cxn>
                <a:cxn ang="0">
                  <a:pos x="34" y="161"/>
                </a:cxn>
                <a:cxn ang="0">
                  <a:pos x="38" y="133"/>
                </a:cxn>
                <a:cxn ang="0">
                  <a:pos x="70" y="98"/>
                </a:cxn>
                <a:cxn ang="0">
                  <a:pos x="67" y="75"/>
                </a:cxn>
                <a:cxn ang="0">
                  <a:pos x="91" y="39"/>
                </a:cxn>
                <a:cxn ang="0">
                  <a:pos x="113" y="43"/>
                </a:cxn>
                <a:cxn ang="0">
                  <a:pos x="154" y="16"/>
                </a:cxn>
                <a:cxn ang="0">
                  <a:pos x="163" y="0"/>
                </a:cxn>
                <a:cxn ang="0">
                  <a:pos x="193" y="4"/>
                </a:cxn>
                <a:cxn ang="0">
                  <a:pos x="205" y="36"/>
                </a:cxn>
                <a:cxn ang="0">
                  <a:pos x="217" y="59"/>
                </a:cxn>
                <a:cxn ang="0">
                  <a:pos x="248" y="59"/>
                </a:cxn>
                <a:cxn ang="0">
                  <a:pos x="264" y="39"/>
                </a:cxn>
                <a:cxn ang="0">
                  <a:pos x="289" y="63"/>
                </a:cxn>
                <a:cxn ang="0">
                  <a:pos x="335" y="48"/>
                </a:cxn>
                <a:cxn ang="0">
                  <a:pos x="306" y="114"/>
                </a:cxn>
                <a:cxn ang="0">
                  <a:pos x="289" y="106"/>
                </a:cxn>
                <a:cxn ang="0">
                  <a:pos x="276" y="110"/>
                </a:cxn>
                <a:cxn ang="0">
                  <a:pos x="276" y="117"/>
                </a:cxn>
                <a:cxn ang="0">
                  <a:pos x="292" y="133"/>
                </a:cxn>
                <a:cxn ang="0">
                  <a:pos x="289" y="192"/>
                </a:cxn>
                <a:cxn ang="0">
                  <a:pos x="292" y="212"/>
                </a:cxn>
                <a:cxn ang="0">
                  <a:pos x="289" y="215"/>
                </a:cxn>
                <a:cxn ang="0">
                  <a:pos x="268" y="212"/>
                </a:cxn>
                <a:cxn ang="0">
                  <a:pos x="256" y="224"/>
                </a:cxn>
                <a:cxn ang="0">
                  <a:pos x="264" y="239"/>
                </a:cxn>
                <a:cxn ang="0">
                  <a:pos x="243" y="258"/>
                </a:cxn>
                <a:cxn ang="0">
                  <a:pos x="248" y="266"/>
                </a:cxn>
                <a:cxn ang="0">
                  <a:pos x="226" y="278"/>
                </a:cxn>
                <a:cxn ang="0">
                  <a:pos x="229" y="293"/>
                </a:cxn>
                <a:cxn ang="0">
                  <a:pos x="221" y="302"/>
                </a:cxn>
                <a:cxn ang="0">
                  <a:pos x="193" y="302"/>
                </a:cxn>
                <a:cxn ang="0">
                  <a:pos x="176" y="313"/>
                </a:cxn>
                <a:cxn ang="0">
                  <a:pos x="172" y="317"/>
                </a:cxn>
                <a:cxn ang="0">
                  <a:pos x="188" y="329"/>
                </a:cxn>
                <a:cxn ang="0">
                  <a:pos x="172" y="352"/>
                </a:cxn>
                <a:cxn ang="0">
                  <a:pos x="150" y="375"/>
                </a:cxn>
                <a:cxn ang="0">
                  <a:pos x="142" y="371"/>
                </a:cxn>
                <a:cxn ang="0">
                  <a:pos x="122" y="395"/>
                </a:cxn>
                <a:cxn ang="0">
                  <a:pos x="96" y="344"/>
                </a:cxn>
                <a:cxn ang="0">
                  <a:pos x="75" y="317"/>
                </a:cxn>
                <a:cxn ang="0">
                  <a:pos x="59" y="321"/>
                </a:cxn>
                <a:cxn ang="0">
                  <a:pos x="50" y="313"/>
                </a:cxn>
                <a:cxn ang="0">
                  <a:pos x="0" y="302"/>
                </a:cxn>
              </a:cxnLst>
              <a:rect l="0" t="0" r="r" b="b"/>
              <a:pathLst>
                <a:path w="336" h="396">
                  <a:moveTo>
                    <a:pt x="0" y="302"/>
                  </a:moveTo>
                  <a:lnTo>
                    <a:pt x="8" y="234"/>
                  </a:lnTo>
                  <a:lnTo>
                    <a:pt x="20" y="215"/>
                  </a:lnTo>
                  <a:lnTo>
                    <a:pt x="28" y="200"/>
                  </a:lnTo>
                  <a:lnTo>
                    <a:pt x="42" y="168"/>
                  </a:lnTo>
                  <a:lnTo>
                    <a:pt x="34" y="161"/>
                  </a:lnTo>
                  <a:lnTo>
                    <a:pt x="38" y="133"/>
                  </a:lnTo>
                  <a:lnTo>
                    <a:pt x="70" y="98"/>
                  </a:lnTo>
                  <a:lnTo>
                    <a:pt x="67" y="75"/>
                  </a:lnTo>
                  <a:lnTo>
                    <a:pt x="91" y="39"/>
                  </a:lnTo>
                  <a:lnTo>
                    <a:pt x="113" y="43"/>
                  </a:lnTo>
                  <a:lnTo>
                    <a:pt x="154" y="16"/>
                  </a:lnTo>
                  <a:lnTo>
                    <a:pt x="163" y="0"/>
                  </a:lnTo>
                  <a:lnTo>
                    <a:pt x="193" y="4"/>
                  </a:lnTo>
                  <a:lnTo>
                    <a:pt x="205" y="36"/>
                  </a:lnTo>
                  <a:lnTo>
                    <a:pt x="217" y="59"/>
                  </a:lnTo>
                  <a:lnTo>
                    <a:pt x="248" y="59"/>
                  </a:lnTo>
                  <a:lnTo>
                    <a:pt x="264" y="39"/>
                  </a:lnTo>
                  <a:lnTo>
                    <a:pt x="289" y="63"/>
                  </a:lnTo>
                  <a:lnTo>
                    <a:pt x="335" y="48"/>
                  </a:lnTo>
                  <a:lnTo>
                    <a:pt x="306" y="114"/>
                  </a:lnTo>
                  <a:lnTo>
                    <a:pt x="289" y="106"/>
                  </a:lnTo>
                  <a:lnTo>
                    <a:pt x="276" y="110"/>
                  </a:lnTo>
                  <a:lnTo>
                    <a:pt x="276" y="117"/>
                  </a:lnTo>
                  <a:lnTo>
                    <a:pt x="292" y="133"/>
                  </a:lnTo>
                  <a:lnTo>
                    <a:pt x="289" y="192"/>
                  </a:lnTo>
                  <a:lnTo>
                    <a:pt x="292" y="212"/>
                  </a:lnTo>
                  <a:lnTo>
                    <a:pt x="289" y="215"/>
                  </a:lnTo>
                  <a:lnTo>
                    <a:pt x="268" y="212"/>
                  </a:lnTo>
                  <a:lnTo>
                    <a:pt x="256" y="224"/>
                  </a:lnTo>
                  <a:lnTo>
                    <a:pt x="264" y="239"/>
                  </a:lnTo>
                  <a:lnTo>
                    <a:pt x="243" y="258"/>
                  </a:lnTo>
                  <a:lnTo>
                    <a:pt x="248" y="266"/>
                  </a:lnTo>
                  <a:lnTo>
                    <a:pt x="226" y="278"/>
                  </a:lnTo>
                  <a:lnTo>
                    <a:pt x="229" y="293"/>
                  </a:lnTo>
                  <a:lnTo>
                    <a:pt x="221" y="302"/>
                  </a:lnTo>
                  <a:lnTo>
                    <a:pt x="193" y="302"/>
                  </a:lnTo>
                  <a:lnTo>
                    <a:pt x="176" y="313"/>
                  </a:lnTo>
                  <a:lnTo>
                    <a:pt x="172" y="317"/>
                  </a:lnTo>
                  <a:lnTo>
                    <a:pt x="188" y="329"/>
                  </a:lnTo>
                  <a:lnTo>
                    <a:pt x="172" y="352"/>
                  </a:lnTo>
                  <a:lnTo>
                    <a:pt x="150" y="375"/>
                  </a:lnTo>
                  <a:lnTo>
                    <a:pt x="142" y="371"/>
                  </a:lnTo>
                  <a:lnTo>
                    <a:pt x="122" y="395"/>
                  </a:lnTo>
                  <a:lnTo>
                    <a:pt x="96" y="344"/>
                  </a:lnTo>
                  <a:lnTo>
                    <a:pt x="75" y="317"/>
                  </a:lnTo>
                  <a:lnTo>
                    <a:pt x="59" y="321"/>
                  </a:lnTo>
                  <a:lnTo>
                    <a:pt x="50" y="313"/>
                  </a:lnTo>
                  <a:lnTo>
                    <a:pt x="0" y="302"/>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4" name="Freeform 15"/>
            <p:cNvSpPr>
              <a:spLocks/>
            </p:cNvSpPr>
            <p:nvPr/>
          </p:nvSpPr>
          <p:spPr bwMode="auto">
            <a:xfrm>
              <a:off x="5638807" y="4178300"/>
              <a:ext cx="566739" cy="746125"/>
            </a:xfrm>
            <a:custGeom>
              <a:avLst/>
              <a:gdLst/>
              <a:ahLst/>
              <a:cxnLst>
                <a:cxn ang="0">
                  <a:pos x="7" y="105"/>
                </a:cxn>
                <a:cxn ang="0">
                  <a:pos x="34" y="148"/>
                </a:cxn>
                <a:cxn ang="0">
                  <a:pos x="34" y="172"/>
                </a:cxn>
                <a:cxn ang="0">
                  <a:pos x="20" y="195"/>
                </a:cxn>
                <a:cxn ang="0">
                  <a:pos x="3" y="206"/>
                </a:cxn>
                <a:cxn ang="0">
                  <a:pos x="0" y="245"/>
                </a:cxn>
                <a:cxn ang="0">
                  <a:pos x="3" y="254"/>
                </a:cxn>
                <a:cxn ang="0">
                  <a:pos x="15" y="250"/>
                </a:cxn>
                <a:cxn ang="0">
                  <a:pos x="20" y="254"/>
                </a:cxn>
                <a:cxn ang="0">
                  <a:pos x="20" y="281"/>
                </a:cxn>
                <a:cxn ang="0">
                  <a:pos x="34" y="308"/>
                </a:cxn>
                <a:cxn ang="0">
                  <a:pos x="50" y="316"/>
                </a:cxn>
                <a:cxn ang="0">
                  <a:pos x="50" y="359"/>
                </a:cxn>
                <a:cxn ang="0">
                  <a:pos x="42" y="391"/>
                </a:cxn>
                <a:cxn ang="0">
                  <a:pos x="50" y="402"/>
                </a:cxn>
                <a:cxn ang="0">
                  <a:pos x="66" y="418"/>
                </a:cxn>
                <a:cxn ang="0">
                  <a:pos x="105" y="410"/>
                </a:cxn>
                <a:cxn ang="0">
                  <a:pos x="113" y="421"/>
                </a:cxn>
                <a:cxn ang="0">
                  <a:pos x="100" y="438"/>
                </a:cxn>
                <a:cxn ang="0">
                  <a:pos x="78" y="465"/>
                </a:cxn>
                <a:cxn ang="0">
                  <a:pos x="78" y="472"/>
                </a:cxn>
                <a:cxn ang="0">
                  <a:pos x="91" y="480"/>
                </a:cxn>
                <a:cxn ang="0">
                  <a:pos x="171" y="450"/>
                </a:cxn>
                <a:cxn ang="0">
                  <a:pos x="201" y="465"/>
                </a:cxn>
                <a:cxn ang="0">
                  <a:pos x="209" y="457"/>
                </a:cxn>
                <a:cxn ang="0">
                  <a:pos x="201" y="441"/>
                </a:cxn>
                <a:cxn ang="0">
                  <a:pos x="204" y="430"/>
                </a:cxn>
                <a:cxn ang="0">
                  <a:pos x="212" y="363"/>
                </a:cxn>
                <a:cxn ang="0">
                  <a:pos x="226" y="343"/>
                </a:cxn>
                <a:cxn ang="0">
                  <a:pos x="234" y="328"/>
                </a:cxn>
                <a:cxn ang="0">
                  <a:pos x="246" y="296"/>
                </a:cxn>
                <a:cxn ang="0">
                  <a:pos x="238" y="289"/>
                </a:cxn>
                <a:cxn ang="0">
                  <a:pos x="243" y="262"/>
                </a:cxn>
                <a:cxn ang="0">
                  <a:pos x="275" y="226"/>
                </a:cxn>
                <a:cxn ang="0">
                  <a:pos x="271" y="203"/>
                </a:cxn>
                <a:cxn ang="0">
                  <a:pos x="297" y="167"/>
                </a:cxn>
                <a:cxn ang="0">
                  <a:pos x="317" y="172"/>
                </a:cxn>
                <a:cxn ang="0">
                  <a:pos x="359" y="144"/>
                </a:cxn>
                <a:cxn ang="0">
                  <a:pos x="369" y="128"/>
                </a:cxn>
                <a:cxn ang="0">
                  <a:pos x="343" y="78"/>
                </a:cxn>
                <a:cxn ang="0">
                  <a:pos x="322" y="54"/>
                </a:cxn>
                <a:cxn ang="0">
                  <a:pos x="334" y="42"/>
                </a:cxn>
                <a:cxn ang="0">
                  <a:pos x="317" y="27"/>
                </a:cxn>
                <a:cxn ang="0">
                  <a:pos x="275" y="27"/>
                </a:cxn>
                <a:cxn ang="0">
                  <a:pos x="259" y="11"/>
                </a:cxn>
                <a:cxn ang="0">
                  <a:pos x="226" y="42"/>
                </a:cxn>
                <a:cxn ang="0">
                  <a:pos x="212" y="35"/>
                </a:cxn>
                <a:cxn ang="0">
                  <a:pos x="226" y="11"/>
                </a:cxn>
                <a:cxn ang="0">
                  <a:pos x="226" y="3"/>
                </a:cxn>
                <a:cxn ang="0">
                  <a:pos x="212" y="0"/>
                </a:cxn>
                <a:cxn ang="0">
                  <a:pos x="171" y="20"/>
                </a:cxn>
                <a:cxn ang="0">
                  <a:pos x="141" y="30"/>
                </a:cxn>
                <a:cxn ang="0">
                  <a:pos x="113" y="27"/>
                </a:cxn>
                <a:cxn ang="0">
                  <a:pos x="58" y="78"/>
                </a:cxn>
                <a:cxn ang="0">
                  <a:pos x="28" y="86"/>
                </a:cxn>
                <a:cxn ang="0">
                  <a:pos x="7" y="105"/>
                </a:cxn>
              </a:cxnLst>
              <a:rect l="0" t="0" r="r" b="b"/>
              <a:pathLst>
                <a:path w="370" h="481">
                  <a:moveTo>
                    <a:pt x="7" y="105"/>
                  </a:moveTo>
                  <a:lnTo>
                    <a:pt x="34" y="148"/>
                  </a:lnTo>
                  <a:lnTo>
                    <a:pt x="34" y="172"/>
                  </a:lnTo>
                  <a:lnTo>
                    <a:pt x="20" y="195"/>
                  </a:lnTo>
                  <a:lnTo>
                    <a:pt x="3" y="206"/>
                  </a:lnTo>
                  <a:lnTo>
                    <a:pt x="0" y="245"/>
                  </a:lnTo>
                  <a:lnTo>
                    <a:pt x="3" y="254"/>
                  </a:lnTo>
                  <a:lnTo>
                    <a:pt x="15" y="250"/>
                  </a:lnTo>
                  <a:lnTo>
                    <a:pt x="20" y="254"/>
                  </a:lnTo>
                  <a:lnTo>
                    <a:pt x="20" y="281"/>
                  </a:lnTo>
                  <a:lnTo>
                    <a:pt x="34" y="308"/>
                  </a:lnTo>
                  <a:lnTo>
                    <a:pt x="50" y="316"/>
                  </a:lnTo>
                  <a:lnTo>
                    <a:pt x="50" y="359"/>
                  </a:lnTo>
                  <a:lnTo>
                    <a:pt x="42" y="391"/>
                  </a:lnTo>
                  <a:lnTo>
                    <a:pt x="50" y="402"/>
                  </a:lnTo>
                  <a:lnTo>
                    <a:pt x="66" y="418"/>
                  </a:lnTo>
                  <a:lnTo>
                    <a:pt x="105" y="410"/>
                  </a:lnTo>
                  <a:lnTo>
                    <a:pt x="113" y="421"/>
                  </a:lnTo>
                  <a:lnTo>
                    <a:pt x="100" y="438"/>
                  </a:lnTo>
                  <a:lnTo>
                    <a:pt x="78" y="465"/>
                  </a:lnTo>
                  <a:lnTo>
                    <a:pt x="78" y="472"/>
                  </a:lnTo>
                  <a:lnTo>
                    <a:pt x="91" y="480"/>
                  </a:lnTo>
                  <a:lnTo>
                    <a:pt x="171" y="450"/>
                  </a:lnTo>
                  <a:lnTo>
                    <a:pt x="201" y="465"/>
                  </a:lnTo>
                  <a:lnTo>
                    <a:pt x="209" y="457"/>
                  </a:lnTo>
                  <a:lnTo>
                    <a:pt x="201" y="441"/>
                  </a:lnTo>
                  <a:lnTo>
                    <a:pt x="204" y="430"/>
                  </a:lnTo>
                  <a:lnTo>
                    <a:pt x="212" y="363"/>
                  </a:lnTo>
                  <a:lnTo>
                    <a:pt x="226" y="343"/>
                  </a:lnTo>
                  <a:lnTo>
                    <a:pt x="234" y="328"/>
                  </a:lnTo>
                  <a:lnTo>
                    <a:pt x="246" y="296"/>
                  </a:lnTo>
                  <a:lnTo>
                    <a:pt x="238" y="289"/>
                  </a:lnTo>
                  <a:lnTo>
                    <a:pt x="243" y="262"/>
                  </a:lnTo>
                  <a:lnTo>
                    <a:pt x="275" y="226"/>
                  </a:lnTo>
                  <a:lnTo>
                    <a:pt x="271" y="203"/>
                  </a:lnTo>
                  <a:lnTo>
                    <a:pt x="297" y="167"/>
                  </a:lnTo>
                  <a:lnTo>
                    <a:pt x="317" y="172"/>
                  </a:lnTo>
                  <a:lnTo>
                    <a:pt x="359" y="144"/>
                  </a:lnTo>
                  <a:lnTo>
                    <a:pt x="369" y="128"/>
                  </a:lnTo>
                  <a:lnTo>
                    <a:pt x="343" y="78"/>
                  </a:lnTo>
                  <a:lnTo>
                    <a:pt x="322" y="54"/>
                  </a:lnTo>
                  <a:lnTo>
                    <a:pt x="334" y="42"/>
                  </a:lnTo>
                  <a:lnTo>
                    <a:pt x="317" y="27"/>
                  </a:lnTo>
                  <a:lnTo>
                    <a:pt x="275" y="27"/>
                  </a:lnTo>
                  <a:lnTo>
                    <a:pt x="259" y="11"/>
                  </a:lnTo>
                  <a:lnTo>
                    <a:pt x="226" y="42"/>
                  </a:lnTo>
                  <a:lnTo>
                    <a:pt x="212" y="35"/>
                  </a:lnTo>
                  <a:lnTo>
                    <a:pt x="226" y="11"/>
                  </a:lnTo>
                  <a:lnTo>
                    <a:pt x="226" y="3"/>
                  </a:lnTo>
                  <a:lnTo>
                    <a:pt x="212" y="0"/>
                  </a:lnTo>
                  <a:lnTo>
                    <a:pt x="171" y="20"/>
                  </a:lnTo>
                  <a:lnTo>
                    <a:pt x="141" y="30"/>
                  </a:lnTo>
                  <a:lnTo>
                    <a:pt x="113" y="27"/>
                  </a:lnTo>
                  <a:lnTo>
                    <a:pt x="58" y="78"/>
                  </a:lnTo>
                  <a:lnTo>
                    <a:pt x="28" y="86"/>
                  </a:lnTo>
                  <a:lnTo>
                    <a:pt x="7" y="10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5" name="Freeform 16"/>
            <p:cNvSpPr>
              <a:spLocks/>
            </p:cNvSpPr>
            <p:nvPr/>
          </p:nvSpPr>
          <p:spPr bwMode="auto">
            <a:xfrm>
              <a:off x="5638807" y="4178300"/>
              <a:ext cx="566739" cy="746125"/>
            </a:xfrm>
            <a:custGeom>
              <a:avLst/>
              <a:gdLst/>
              <a:ahLst/>
              <a:cxnLst>
                <a:cxn ang="0">
                  <a:pos x="7" y="105"/>
                </a:cxn>
                <a:cxn ang="0">
                  <a:pos x="34" y="148"/>
                </a:cxn>
                <a:cxn ang="0">
                  <a:pos x="34" y="172"/>
                </a:cxn>
                <a:cxn ang="0">
                  <a:pos x="20" y="195"/>
                </a:cxn>
                <a:cxn ang="0">
                  <a:pos x="3" y="206"/>
                </a:cxn>
                <a:cxn ang="0">
                  <a:pos x="0" y="245"/>
                </a:cxn>
                <a:cxn ang="0">
                  <a:pos x="3" y="254"/>
                </a:cxn>
                <a:cxn ang="0">
                  <a:pos x="15" y="250"/>
                </a:cxn>
                <a:cxn ang="0">
                  <a:pos x="20" y="254"/>
                </a:cxn>
                <a:cxn ang="0">
                  <a:pos x="20" y="281"/>
                </a:cxn>
                <a:cxn ang="0">
                  <a:pos x="34" y="308"/>
                </a:cxn>
                <a:cxn ang="0">
                  <a:pos x="50" y="316"/>
                </a:cxn>
                <a:cxn ang="0">
                  <a:pos x="50" y="359"/>
                </a:cxn>
                <a:cxn ang="0">
                  <a:pos x="42" y="391"/>
                </a:cxn>
                <a:cxn ang="0">
                  <a:pos x="50" y="402"/>
                </a:cxn>
                <a:cxn ang="0">
                  <a:pos x="66" y="418"/>
                </a:cxn>
                <a:cxn ang="0">
                  <a:pos x="105" y="410"/>
                </a:cxn>
                <a:cxn ang="0">
                  <a:pos x="113" y="421"/>
                </a:cxn>
                <a:cxn ang="0">
                  <a:pos x="100" y="438"/>
                </a:cxn>
                <a:cxn ang="0">
                  <a:pos x="78" y="465"/>
                </a:cxn>
                <a:cxn ang="0">
                  <a:pos x="78" y="472"/>
                </a:cxn>
                <a:cxn ang="0">
                  <a:pos x="91" y="480"/>
                </a:cxn>
                <a:cxn ang="0">
                  <a:pos x="171" y="450"/>
                </a:cxn>
                <a:cxn ang="0">
                  <a:pos x="201" y="465"/>
                </a:cxn>
                <a:cxn ang="0">
                  <a:pos x="209" y="457"/>
                </a:cxn>
                <a:cxn ang="0">
                  <a:pos x="201" y="441"/>
                </a:cxn>
                <a:cxn ang="0">
                  <a:pos x="204" y="430"/>
                </a:cxn>
                <a:cxn ang="0">
                  <a:pos x="212" y="363"/>
                </a:cxn>
                <a:cxn ang="0">
                  <a:pos x="226" y="343"/>
                </a:cxn>
                <a:cxn ang="0">
                  <a:pos x="234" y="328"/>
                </a:cxn>
                <a:cxn ang="0">
                  <a:pos x="246" y="296"/>
                </a:cxn>
                <a:cxn ang="0">
                  <a:pos x="238" y="289"/>
                </a:cxn>
                <a:cxn ang="0">
                  <a:pos x="243" y="262"/>
                </a:cxn>
                <a:cxn ang="0">
                  <a:pos x="275" y="226"/>
                </a:cxn>
                <a:cxn ang="0">
                  <a:pos x="271" y="203"/>
                </a:cxn>
                <a:cxn ang="0">
                  <a:pos x="297" y="167"/>
                </a:cxn>
                <a:cxn ang="0">
                  <a:pos x="317" y="172"/>
                </a:cxn>
                <a:cxn ang="0">
                  <a:pos x="359" y="144"/>
                </a:cxn>
                <a:cxn ang="0">
                  <a:pos x="369" y="128"/>
                </a:cxn>
                <a:cxn ang="0">
                  <a:pos x="343" y="78"/>
                </a:cxn>
                <a:cxn ang="0">
                  <a:pos x="322" y="54"/>
                </a:cxn>
                <a:cxn ang="0">
                  <a:pos x="334" y="42"/>
                </a:cxn>
                <a:cxn ang="0">
                  <a:pos x="317" y="27"/>
                </a:cxn>
                <a:cxn ang="0">
                  <a:pos x="275" y="27"/>
                </a:cxn>
                <a:cxn ang="0">
                  <a:pos x="259" y="11"/>
                </a:cxn>
                <a:cxn ang="0">
                  <a:pos x="226" y="42"/>
                </a:cxn>
                <a:cxn ang="0">
                  <a:pos x="212" y="35"/>
                </a:cxn>
                <a:cxn ang="0">
                  <a:pos x="226" y="11"/>
                </a:cxn>
                <a:cxn ang="0">
                  <a:pos x="226" y="3"/>
                </a:cxn>
                <a:cxn ang="0">
                  <a:pos x="212" y="0"/>
                </a:cxn>
                <a:cxn ang="0">
                  <a:pos x="171" y="20"/>
                </a:cxn>
                <a:cxn ang="0">
                  <a:pos x="141" y="30"/>
                </a:cxn>
                <a:cxn ang="0">
                  <a:pos x="113" y="27"/>
                </a:cxn>
                <a:cxn ang="0">
                  <a:pos x="58" y="78"/>
                </a:cxn>
                <a:cxn ang="0">
                  <a:pos x="28" y="86"/>
                </a:cxn>
                <a:cxn ang="0">
                  <a:pos x="7" y="105"/>
                </a:cxn>
              </a:cxnLst>
              <a:rect l="0" t="0" r="r" b="b"/>
              <a:pathLst>
                <a:path w="370" h="481">
                  <a:moveTo>
                    <a:pt x="7" y="105"/>
                  </a:moveTo>
                  <a:lnTo>
                    <a:pt x="34" y="148"/>
                  </a:lnTo>
                  <a:lnTo>
                    <a:pt x="34" y="172"/>
                  </a:lnTo>
                  <a:lnTo>
                    <a:pt x="20" y="195"/>
                  </a:lnTo>
                  <a:lnTo>
                    <a:pt x="3" y="206"/>
                  </a:lnTo>
                  <a:lnTo>
                    <a:pt x="0" y="245"/>
                  </a:lnTo>
                  <a:lnTo>
                    <a:pt x="3" y="254"/>
                  </a:lnTo>
                  <a:lnTo>
                    <a:pt x="15" y="250"/>
                  </a:lnTo>
                  <a:lnTo>
                    <a:pt x="20" y="254"/>
                  </a:lnTo>
                  <a:lnTo>
                    <a:pt x="20" y="281"/>
                  </a:lnTo>
                  <a:lnTo>
                    <a:pt x="34" y="308"/>
                  </a:lnTo>
                  <a:lnTo>
                    <a:pt x="50" y="316"/>
                  </a:lnTo>
                  <a:lnTo>
                    <a:pt x="50" y="359"/>
                  </a:lnTo>
                  <a:lnTo>
                    <a:pt x="42" y="391"/>
                  </a:lnTo>
                  <a:lnTo>
                    <a:pt x="50" y="402"/>
                  </a:lnTo>
                  <a:lnTo>
                    <a:pt x="66" y="418"/>
                  </a:lnTo>
                  <a:lnTo>
                    <a:pt x="105" y="410"/>
                  </a:lnTo>
                  <a:lnTo>
                    <a:pt x="113" y="421"/>
                  </a:lnTo>
                  <a:lnTo>
                    <a:pt x="100" y="438"/>
                  </a:lnTo>
                  <a:lnTo>
                    <a:pt x="78" y="465"/>
                  </a:lnTo>
                  <a:lnTo>
                    <a:pt x="78" y="472"/>
                  </a:lnTo>
                  <a:lnTo>
                    <a:pt x="91" y="480"/>
                  </a:lnTo>
                  <a:lnTo>
                    <a:pt x="171" y="450"/>
                  </a:lnTo>
                  <a:lnTo>
                    <a:pt x="201" y="465"/>
                  </a:lnTo>
                  <a:lnTo>
                    <a:pt x="209" y="457"/>
                  </a:lnTo>
                  <a:lnTo>
                    <a:pt x="201" y="441"/>
                  </a:lnTo>
                  <a:lnTo>
                    <a:pt x="204" y="430"/>
                  </a:lnTo>
                  <a:lnTo>
                    <a:pt x="212" y="363"/>
                  </a:lnTo>
                  <a:lnTo>
                    <a:pt x="226" y="343"/>
                  </a:lnTo>
                  <a:lnTo>
                    <a:pt x="234" y="328"/>
                  </a:lnTo>
                  <a:lnTo>
                    <a:pt x="246" y="296"/>
                  </a:lnTo>
                  <a:lnTo>
                    <a:pt x="238" y="289"/>
                  </a:lnTo>
                  <a:lnTo>
                    <a:pt x="243" y="262"/>
                  </a:lnTo>
                  <a:lnTo>
                    <a:pt x="275" y="226"/>
                  </a:lnTo>
                  <a:lnTo>
                    <a:pt x="271" y="203"/>
                  </a:lnTo>
                  <a:lnTo>
                    <a:pt x="297" y="167"/>
                  </a:lnTo>
                  <a:lnTo>
                    <a:pt x="317" y="172"/>
                  </a:lnTo>
                  <a:lnTo>
                    <a:pt x="359" y="144"/>
                  </a:lnTo>
                  <a:lnTo>
                    <a:pt x="369" y="128"/>
                  </a:lnTo>
                  <a:lnTo>
                    <a:pt x="343" y="78"/>
                  </a:lnTo>
                  <a:lnTo>
                    <a:pt x="322" y="54"/>
                  </a:lnTo>
                  <a:lnTo>
                    <a:pt x="334" y="42"/>
                  </a:lnTo>
                  <a:lnTo>
                    <a:pt x="317" y="27"/>
                  </a:lnTo>
                  <a:lnTo>
                    <a:pt x="275" y="27"/>
                  </a:lnTo>
                  <a:lnTo>
                    <a:pt x="259" y="11"/>
                  </a:lnTo>
                  <a:lnTo>
                    <a:pt x="226" y="42"/>
                  </a:lnTo>
                  <a:lnTo>
                    <a:pt x="212" y="35"/>
                  </a:lnTo>
                  <a:lnTo>
                    <a:pt x="226" y="11"/>
                  </a:lnTo>
                  <a:lnTo>
                    <a:pt x="226" y="3"/>
                  </a:lnTo>
                  <a:lnTo>
                    <a:pt x="212" y="0"/>
                  </a:lnTo>
                  <a:lnTo>
                    <a:pt x="171" y="20"/>
                  </a:lnTo>
                  <a:lnTo>
                    <a:pt x="141" y="30"/>
                  </a:lnTo>
                  <a:lnTo>
                    <a:pt x="113" y="27"/>
                  </a:lnTo>
                  <a:lnTo>
                    <a:pt x="58" y="78"/>
                  </a:lnTo>
                  <a:lnTo>
                    <a:pt x="28" y="86"/>
                  </a:lnTo>
                  <a:lnTo>
                    <a:pt x="7" y="10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6" name="Freeform 17"/>
            <p:cNvSpPr>
              <a:spLocks/>
            </p:cNvSpPr>
            <p:nvPr/>
          </p:nvSpPr>
          <p:spPr bwMode="auto">
            <a:xfrm>
              <a:off x="5062544" y="4251324"/>
              <a:ext cx="655637" cy="690563"/>
            </a:xfrm>
            <a:custGeom>
              <a:avLst/>
              <a:gdLst/>
              <a:ahLst/>
              <a:cxnLst>
                <a:cxn ang="0">
                  <a:pos x="368" y="54"/>
                </a:cxn>
                <a:cxn ang="0">
                  <a:pos x="359" y="15"/>
                </a:cxn>
                <a:cxn ang="0">
                  <a:pos x="327" y="23"/>
                </a:cxn>
                <a:cxn ang="0">
                  <a:pos x="305" y="35"/>
                </a:cxn>
                <a:cxn ang="0">
                  <a:pos x="280" y="20"/>
                </a:cxn>
                <a:cxn ang="0">
                  <a:pos x="242" y="27"/>
                </a:cxn>
                <a:cxn ang="0">
                  <a:pos x="117" y="0"/>
                </a:cxn>
                <a:cxn ang="0">
                  <a:pos x="125" y="31"/>
                </a:cxn>
                <a:cxn ang="0">
                  <a:pos x="70" y="31"/>
                </a:cxn>
                <a:cxn ang="0">
                  <a:pos x="20" y="86"/>
                </a:cxn>
                <a:cxn ang="0">
                  <a:pos x="42" y="211"/>
                </a:cxn>
                <a:cxn ang="0">
                  <a:pos x="3" y="257"/>
                </a:cxn>
                <a:cxn ang="0">
                  <a:pos x="54" y="266"/>
                </a:cxn>
                <a:cxn ang="0">
                  <a:pos x="62" y="344"/>
                </a:cxn>
                <a:cxn ang="0">
                  <a:pos x="104" y="325"/>
                </a:cxn>
                <a:cxn ang="0">
                  <a:pos x="121" y="344"/>
                </a:cxn>
                <a:cxn ang="0">
                  <a:pos x="159" y="316"/>
                </a:cxn>
                <a:cxn ang="0">
                  <a:pos x="201" y="316"/>
                </a:cxn>
                <a:cxn ang="0">
                  <a:pos x="222" y="347"/>
                </a:cxn>
                <a:cxn ang="0">
                  <a:pos x="196" y="403"/>
                </a:cxn>
                <a:cxn ang="0">
                  <a:pos x="196" y="425"/>
                </a:cxn>
                <a:cxn ang="0">
                  <a:pos x="233" y="445"/>
                </a:cxn>
                <a:cxn ang="0">
                  <a:pos x="267" y="433"/>
                </a:cxn>
                <a:cxn ang="0">
                  <a:pos x="280" y="403"/>
                </a:cxn>
                <a:cxn ang="0">
                  <a:pos x="309" y="394"/>
                </a:cxn>
                <a:cxn ang="0">
                  <a:pos x="351" y="398"/>
                </a:cxn>
                <a:cxn ang="0">
                  <a:pos x="343" y="379"/>
                </a:cxn>
                <a:cxn ang="0">
                  <a:pos x="406" y="371"/>
                </a:cxn>
                <a:cxn ang="0">
                  <a:pos x="418" y="344"/>
                </a:cxn>
                <a:cxn ang="0">
                  <a:pos x="427" y="269"/>
                </a:cxn>
                <a:cxn ang="0">
                  <a:pos x="398" y="234"/>
                </a:cxn>
                <a:cxn ang="0">
                  <a:pos x="393" y="203"/>
                </a:cxn>
                <a:cxn ang="0">
                  <a:pos x="376" y="199"/>
                </a:cxn>
                <a:cxn ang="0">
                  <a:pos x="398" y="149"/>
                </a:cxn>
                <a:cxn ang="0">
                  <a:pos x="410" y="101"/>
                </a:cxn>
              </a:cxnLst>
              <a:rect l="0" t="0" r="r" b="b"/>
              <a:pathLst>
                <a:path w="428" h="446">
                  <a:moveTo>
                    <a:pt x="384" y="59"/>
                  </a:moveTo>
                  <a:lnTo>
                    <a:pt x="368" y="54"/>
                  </a:lnTo>
                  <a:lnTo>
                    <a:pt x="359" y="42"/>
                  </a:lnTo>
                  <a:lnTo>
                    <a:pt x="359" y="15"/>
                  </a:lnTo>
                  <a:lnTo>
                    <a:pt x="348" y="3"/>
                  </a:lnTo>
                  <a:lnTo>
                    <a:pt x="327" y="23"/>
                  </a:lnTo>
                  <a:lnTo>
                    <a:pt x="317" y="35"/>
                  </a:lnTo>
                  <a:lnTo>
                    <a:pt x="305" y="35"/>
                  </a:lnTo>
                  <a:lnTo>
                    <a:pt x="301" y="15"/>
                  </a:lnTo>
                  <a:lnTo>
                    <a:pt x="280" y="20"/>
                  </a:lnTo>
                  <a:lnTo>
                    <a:pt x="259" y="35"/>
                  </a:lnTo>
                  <a:lnTo>
                    <a:pt x="242" y="27"/>
                  </a:lnTo>
                  <a:lnTo>
                    <a:pt x="209" y="8"/>
                  </a:lnTo>
                  <a:lnTo>
                    <a:pt x="117" y="0"/>
                  </a:lnTo>
                  <a:lnTo>
                    <a:pt x="108" y="12"/>
                  </a:lnTo>
                  <a:lnTo>
                    <a:pt x="125" y="31"/>
                  </a:lnTo>
                  <a:lnTo>
                    <a:pt x="104" y="42"/>
                  </a:lnTo>
                  <a:lnTo>
                    <a:pt x="70" y="31"/>
                  </a:lnTo>
                  <a:lnTo>
                    <a:pt x="33" y="59"/>
                  </a:lnTo>
                  <a:lnTo>
                    <a:pt x="20" y="86"/>
                  </a:lnTo>
                  <a:lnTo>
                    <a:pt x="24" y="149"/>
                  </a:lnTo>
                  <a:lnTo>
                    <a:pt x="42" y="211"/>
                  </a:lnTo>
                  <a:lnTo>
                    <a:pt x="0" y="254"/>
                  </a:lnTo>
                  <a:lnTo>
                    <a:pt x="3" y="257"/>
                  </a:lnTo>
                  <a:lnTo>
                    <a:pt x="42" y="250"/>
                  </a:lnTo>
                  <a:lnTo>
                    <a:pt x="54" y="266"/>
                  </a:lnTo>
                  <a:lnTo>
                    <a:pt x="42" y="313"/>
                  </a:lnTo>
                  <a:lnTo>
                    <a:pt x="62" y="344"/>
                  </a:lnTo>
                  <a:lnTo>
                    <a:pt x="83" y="352"/>
                  </a:lnTo>
                  <a:lnTo>
                    <a:pt x="104" y="325"/>
                  </a:lnTo>
                  <a:lnTo>
                    <a:pt x="113" y="344"/>
                  </a:lnTo>
                  <a:lnTo>
                    <a:pt x="121" y="344"/>
                  </a:lnTo>
                  <a:lnTo>
                    <a:pt x="149" y="316"/>
                  </a:lnTo>
                  <a:lnTo>
                    <a:pt x="159" y="316"/>
                  </a:lnTo>
                  <a:lnTo>
                    <a:pt x="175" y="308"/>
                  </a:lnTo>
                  <a:lnTo>
                    <a:pt x="201" y="316"/>
                  </a:lnTo>
                  <a:lnTo>
                    <a:pt x="201" y="344"/>
                  </a:lnTo>
                  <a:lnTo>
                    <a:pt x="222" y="347"/>
                  </a:lnTo>
                  <a:lnTo>
                    <a:pt x="212" y="374"/>
                  </a:lnTo>
                  <a:lnTo>
                    <a:pt x="196" y="403"/>
                  </a:lnTo>
                  <a:lnTo>
                    <a:pt x="188" y="425"/>
                  </a:lnTo>
                  <a:lnTo>
                    <a:pt x="196" y="425"/>
                  </a:lnTo>
                  <a:lnTo>
                    <a:pt x="217" y="406"/>
                  </a:lnTo>
                  <a:lnTo>
                    <a:pt x="233" y="445"/>
                  </a:lnTo>
                  <a:lnTo>
                    <a:pt x="251" y="433"/>
                  </a:lnTo>
                  <a:lnTo>
                    <a:pt x="267" y="433"/>
                  </a:lnTo>
                  <a:lnTo>
                    <a:pt x="280" y="425"/>
                  </a:lnTo>
                  <a:lnTo>
                    <a:pt x="280" y="403"/>
                  </a:lnTo>
                  <a:lnTo>
                    <a:pt x="288" y="394"/>
                  </a:lnTo>
                  <a:lnTo>
                    <a:pt x="309" y="394"/>
                  </a:lnTo>
                  <a:lnTo>
                    <a:pt x="343" y="410"/>
                  </a:lnTo>
                  <a:lnTo>
                    <a:pt x="351" y="398"/>
                  </a:lnTo>
                  <a:lnTo>
                    <a:pt x="343" y="386"/>
                  </a:lnTo>
                  <a:lnTo>
                    <a:pt x="343" y="379"/>
                  </a:lnTo>
                  <a:lnTo>
                    <a:pt x="368" y="359"/>
                  </a:lnTo>
                  <a:lnTo>
                    <a:pt x="406" y="371"/>
                  </a:lnTo>
                  <a:lnTo>
                    <a:pt x="427" y="355"/>
                  </a:lnTo>
                  <a:lnTo>
                    <a:pt x="418" y="344"/>
                  </a:lnTo>
                  <a:lnTo>
                    <a:pt x="427" y="313"/>
                  </a:lnTo>
                  <a:lnTo>
                    <a:pt x="427" y="269"/>
                  </a:lnTo>
                  <a:lnTo>
                    <a:pt x="410" y="262"/>
                  </a:lnTo>
                  <a:lnTo>
                    <a:pt x="398" y="234"/>
                  </a:lnTo>
                  <a:lnTo>
                    <a:pt x="398" y="207"/>
                  </a:lnTo>
                  <a:lnTo>
                    <a:pt x="393" y="203"/>
                  </a:lnTo>
                  <a:lnTo>
                    <a:pt x="380" y="207"/>
                  </a:lnTo>
                  <a:lnTo>
                    <a:pt x="376" y="199"/>
                  </a:lnTo>
                  <a:lnTo>
                    <a:pt x="380" y="160"/>
                  </a:lnTo>
                  <a:lnTo>
                    <a:pt x="398" y="149"/>
                  </a:lnTo>
                  <a:lnTo>
                    <a:pt x="410" y="125"/>
                  </a:lnTo>
                  <a:lnTo>
                    <a:pt x="410" y="101"/>
                  </a:lnTo>
                  <a:lnTo>
                    <a:pt x="384" y="5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7" name="Freeform 18"/>
            <p:cNvSpPr>
              <a:spLocks/>
            </p:cNvSpPr>
            <p:nvPr/>
          </p:nvSpPr>
          <p:spPr bwMode="auto">
            <a:xfrm>
              <a:off x="4435480" y="4383088"/>
              <a:ext cx="730250" cy="608012"/>
            </a:xfrm>
            <a:custGeom>
              <a:avLst/>
              <a:gdLst/>
              <a:ahLst/>
              <a:cxnLst>
                <a:cxn ang="0">
                  <a:pos x="134" y="129"/>
                </a:cxn>
                <a:cxn ang="0">
                  <a:pos x="122" y="161"/>
                </a:cxn>
                <a:cxn ang="0">
                  <a:pos x="100" y="168"/>
                </a:cxn>
                <a:cxn ang="0">
                  <a:pos x="59" y="161"/>
                </a:cxn>
                <a:cxn ang="0">
                  <a:pos x="46" y="172"/>
                </a:cxn>
                <a:cxn ang="0">
                  <a:pos x="25" y="164"/>
                </a:cxn>
                <a:cxn ang="0">
                  <a:pos x="0" y="191"/>
                </a:cxn>
                <a:cxn ang="0">
                  <a:pos x="12" y="203"/>
                </a:cxn>
                <a:cxn ang="0">
                  <a:pos x="12" y="219"/>
                </a:cxn>
                <a:cxn ang="0">
                  <a:pos x="20" y="239"/>
                </a:cxn>
                <a:cxn ang="0">
                  <a:pos x="67" y="223"/>
                </a:cxn>
                <a:cxn ang="0">
                  <a:pos x="80" y="235"/>
                </a:cxn>
                <a:cxn ang="0">
                  <a:pos x="59" y="313"/>
                </a:cxn>
                <a:cxn ang="0">
                  <a:pos x="88" y="340"/>
                </a:cxn>
                <a:cxn ang="0">
                  <a:pos x="80" y="383"/>
                </a:cxn>
                <a:cxn ang="0">
                  <a:pos x="105" y="387"/>
                </a:cxn>
                <a:cxn ang="0">
                  <a:pos x="134" y="360"/>
                </a:cxn>
                <a:cxn ang="0">
                  <a:pos x="142" y="367"/>
                </a:cxn>
                <a:cxn ang="0">
                  <a:pos x="197" y="391"/>
                </a:cxn>
                <a:cxn ang="0">
                  <a:pos x="209" y="383"/>
                </a:cxn>
                <a:cxn ang="0">
                  <a:pos x="209" y="367"/>
                </a:cxn>
                <a:cxn ang="0">
                  <a:pos x="221" y="356"/>
                </a:cxn>
                <a:cxn ang="0">
                  <a:pos x="297" y="308"/>
                </a:cxn>
                <a:cxn ang="0">
                  <a:pos x="311" y="325"/>
                </a:cxn>
                <a:cxn ang="0">
                  <a:pos x="355" y="340"/>
                </a:cxn>
                <a:cxn ang="0">
                  <a:pos x="386" y="305"/>
                </a:cxn>
                <a:cxn ang="0">
                  <a:pos x="394" y="313"/>
                </a:cxn>
                <a:cxn ang="0">
                  <a:pos x="415" y="313"/>
                </a:cxn>
                <a:cxn ang="0">
                  <a:pos x="415" y="305"/>
                </a:cxn>
                <a:cxn ang="0">
                  <a:pos x="439" y="298"/>
                </a:cxn>
                <a:cxn ang="0">
                  <a:pos x="439" y="289"/>
                </a:cxn>
                <a:cxn ang="0">
                  <a:pos x="449" y="281"/>
                </a:cxn>
                <a:cxn ang="0">
                  <a:pos x="452" y="281"/>
                </a:cxn>
                <a:cxn ang="0">
                  <a:pos x="478" y="258"/>
                </a:cxn>
                <a:cxn ang="0">
                  <a:pos x="457" y="227"/>
                </a:cxn>
                <a:cxn ang="0">
                  <a:pos x="469" y="180"/>
                </a:cxn>
                <a:cxn ang="0">
                  <a:pos x="457" y="164"/>
                </a:cxn>
                <a:cxn ang="0">
                  <a:pos x="418" y="172"/>
                </a:cxn>
                <a:cxn ang="0">
                  <a:pos x="415" y="168"/>
                </a:cxn>
                <a:cxn ang="0">
                  <a:pos x="457" y="125"/>
                </a:cxn>
                <a:cxn ang="0">
                  <a:pos x="439" y="63"/>
                </a:cxn>
                <a:cxn ang="0">
                  <a:pos x="410" y="78"/>
                </a:cxn>
                <a:cxn ang="0">
                  <a:pos x="389" y="59"/>
                </a:cxn>
                <a:cxn ang="0">
                  <a:pos x="364" y="27"/>
                </a:cxn>
                <a:cxn ang="0">
                  <a:pos x="364" y="12"/>
                </a:cxn>
                <a:cxn ang="0">
                  <a:pos x="347" y="8"/>
                </a:cxn>
                <a:cxn ang="0">
                  <a:pos x="331" y="15"/>
                </a:cxn>
                <a:cxn ang="0">
                  <a:pos x="297" y="0"/>
                </a:cxn>
                <a:cxn ang="0">
                  <a:pos x="284" y="31"/>
                </a:cxn>
                <a:cxn ang="0">
                  <a:pos x="260" y="35"/>
                </a:cxn>
                <a:cxn ang="0">
                  <a:pos x="240" y="63"/>
                </a:cxn>
                <a:cxn ang="0">
                  <a:pos x="229" y="54"/>
                </a:cxn>
                <a:cxn ang="0">
                  <a:pos x="209" y="63"/>
                </a:cxn>
                <a:cxn ang="0">
                  <a:pos x="185" y="47"/>
                </a:cxn>
                <a:cxn ang="0">
                  <a:pos x="158" y="71"/>
                </a:cxn>
                <a:cxn ang="0">
                  <a:pos x="158" y="83"/>
                </a:cxn>
                <a:cxn ang="0">
                  <a:pos x="205" y="105"/>
                </a:cxn>
                <a:cxn ang="0">
                  <a:pos x="213" y="122"/>
                </a:cxn>
                <a:cxn ang="0">
                  <a:pos x="185" y="133"/>
                </a:cxn>
                <a:cxn ang="0">
                  <a:pos x="134" y="129"/>
                </a:cxn>
              </a:cxnLst>
              <a:rect l="0" t="0" r="r" b="b"/>
              <a:pathLst>
                <a:path w="479" h="392">
                  <a:moveTo>
                    <a:pt x="134" y="129"/>
                  </a:moveTo>
                  <a:lnTo>
                    <a:pt x="122" y="161"/>
                  </a:lnTo>
                  <a:lnTo>
                    <a:pt x="100" y="168"/>
                  </a:lnTo>
                  <a:lnTo>
                    <a:pt x="59" y="161"/>
                  </a:lnTo>
                  <a:lnTo>
                    <a:pt x="46" y="172"/>
                  </a:lnTo>
                  <a:lnTo>
                    <a:pt x="25" y="164"/>
                  </a:lnTo>
                  <a:lnTo>
                    <a:pt x="0" y="191"/>
                  </a:lnTo>
                  <a:lnTo>
                    <a:pt x="12" y="203"/>
                  </a:lnTo>
                  <a:lnTo>
                    <a:pt x="12" y="219"/>
                  </a:lnTo>
                  <a:lnTo>
                    <a:pt x="20" y="239"/>
                  </a:lnTo>
                  <a:lnTo>
                    <a:pt x="67" y="223"/>
                  </a:lnTo>
                  <a:lnTo>
                    <a:pt x="80" y="235"/>
                  </a:lnTo>
                  <a:lnTo>
                    <a:pt x="59" y="313"/>
                  </a:lnTo>
                  <a:lnTo>
                    <a:pt x="88" y="340"/>
                  </a:lnTo>
                  <a:lnTo>
                    <a:pt x="80" y="383"/>
                  </a:lnTo>
                  <a:lnTo>
                    <a:pt x="105" y="387"/>
                  </a:lnTo>
                  <a:lnTo>
                    <a:pt x="134" y="360"/>
                  </a:lnTo>
                  <a:lnTo>
                    <a:pt x="142" y="367"/>
                  </a:lnTo>
                  <a:lnTo>
                    <a:pt x="197" y="391"/>
                  </a:lnTo>
                  <a:lnTo>
                    <a:pt x="209" y="383"/>
                  </a:lnTo>
                  <a:lnTo>
                    <a:pt x="209" y="367"/>
                  </a:lnTo>
                  <a:lnTo>
                    <a:pt x="221" y="356"/>
                  </a:lnTo>
                  <a:lnTo>
                    <a:pt x="297" y="308"/>
                  </a:lnTo>
                  <a:lnTo>
                    <a:pt x="311" y="325"/>
                  </a:lnTo>
                  <a:lnTo>
                    <a:pt x="355" y="340"/>
                  </a:lnTo>
                  <a:lnTo>
                    <a:pt x="386" y="305"/>
                  </a:lnTo>
                  <a:lnTo>
                    <a:pt x="394" y="313"/>
                  </a:lnTo>
                  <a:lnTo>
                    <a:pt x="415" y="313"/>
                  </a:lnTo>
                  <a:lnTo>
                    <a:pt x="415" y="305"/>
                  </a:lnTo>
                  <a:lnTo>
                    <a:pt x="439" y="298"/>
                  </a:lnTo>
                  <a:lnTo>
                    <a:pt x="439" y="289"/>
                  </a:lnTo>
                  <a:lnTo>
                    <a:pt x="449" y="281"/>
                  </a:lnTo>
                  <a:lnTo>
                    <a:pt x="452" y="281"/>
                  </a:lnTo>
                  <a:lnTo>
                    <a:pt x="478" y="258"/>
                  </a:lnTo>
                  <a:lnTo>
                    <a:pt x="457" y="227"/>
                  </a:lnTo>
                  <a:lnTo>
                    <a:pt x="469" y="180"/>
                  </a:lnTo>
                  <a:lnTo>
                    <a:pt x="457" y="164"/>
                  </a:lnTo>
                  <a:lnTo>
                    <a:pt x="418" y="172"/>
                  </a:lnTo>
                  <a:lnTo>
                    <a:pt x="415" y="168"/>
                  </a:lnTo>
                  <a:lnTo>
                    <a:pt x="457" y="125"/>
                  </a:lnTo>
                  <a:lnTo>
                    <a:pt x="439" y="63"/>
                  </a:lnTo>
                  <a:lnTo>
                    <a:pt x="410" y="78"/>
                  </a:lnTo>
                  <a:lnTo>
                    <a:pt x="389" y="59"/>
                  </a:lnTo>
                  <a:lnTo>
                    <a:pt x="364" y="27"/>
                  </a:lnTo>
                  <a:lnTo>
                    <a:pt x="364" y="12"/>
                  </a:lnTo>
                  <a:lnTo>
                    <a:pt x="347" y="8"/>
                  </a:lnTo>
                  <a:lnTo>
                    <a:pt x="331" y="15"/>
                  </a:lnTo>
                  <a:lnTo>
                    <a:pt x="297" y="0"/>
                  </a:lnTo>
                  <a:lnTo>
                    <a:pt x="284" y="31"/>
                  </a:lnTo>
                  <a:lnTo>
                    <a:pt x="260" y="35"/>
                  </a:lnTo>
                  <a:lnTo>
                    <a:pt x="240" y="63"/>
                  </a:lnTo>
                  <a:lnTo>
                    <a:pt x="229" y="54"/>
                  </a:lnTo>
                  <a:lnTo>
                    <a:pt x="209" y="63"/>
                  </a:lnTo>
                  <a:lnTo>
                    <a:pt x="185" y="47"/>
                  </a:lnTo>
                  <a:lnTo>
                    <a:pt x="158" y="71"/>
                  </a:lnTo>
                  <a:lnTo>
                    <a:pt x="158" y="83"/>
                  </a:lnTo>
                  <a:lnTo>
                    <a:pt x="205" y="105"/>
                  </a:lnTo>
                  <a:lnTo>
                    <a:pt x="213" y="122"/>
                  </a:lnTo>
                  <a:lnTo>
                    <a:pt x="185" y="133"/>
                  </a:lnTo>
                  <a:lnTo>
                    <a:pt x="134" y="12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8" name="Freeform 19"/>
            <p:cNvSpPr>
              <a:spLocks/>
            </p:cNvSpPr>
            <p:nvPr/>
          </p:nvSpPr>
          <p:spPr bwMode="auto">
            <a:xfrm>
              <a:off x="4435480" y="4383088"/>
              <a:ext cx="730250" cy="608012"/>
            </a:xfrm>
            <a:custGeom>
              <a:avLst/>
              <a:gdLst/>
              <a:ahLst/>
              <a:cxnLst>
                <a:cxn ang="0">
                  <a:pos x="134" y="129"/>
                </a:cxn>
                <a:cxn ang="0">
                  <a:pos x="122" y="161"/>
                </a:cxn>
                <a:cxn ang="0">
                  <a:pos x="100" y="168"/>
                </a:cxn>
                <a:cxn ang="0">
                  <a:pos x="59" y="161"/>
                </a:cxn>
                <a:cxn ang="0">
                  <a:pos x="46" y="172"/>
                </a:cxn>
                <a:cxn ang="0">
                  <a:pos x="25" y="164"/>
                </a:cxn>
                <a:cxn ang="0">
                  <a:pos x="0" y="191"/>
                </a:cxn>
                <a:cxn ang="0">
                  <a:pos x="12" y="203"/>
                </a:cxn>
                <a:cxn ang="0">
                  <a:pos x="12" y="219"/>
                </a:cxn>
                <a:cxn ang="0">
                  <a:pos x="20" y="239"/>
                </a:cxn>
                <a:cxn ang="0">
                  <a:pos x="67" y="223"/>
                </a:cxn>
                <a:cxn ang="0">
                  <a:pos x="80" y="235"/>
                </a:cxn>
                <a:cxn ang="0">
                  <a:pos x="59" y="313"/>
                </a:cxn>
                <a:cxn ang="0">
                  <a:pos x="88" y="340"/>
                </a:cxn>
                <a:cxn ang="0">
                  <a:pos x="80" y="383"/>
                </a:cxn>
                <a:cxn ang="0">
                  <a:pos x="105" y="387"/>
                </a:cxn>
                <a:cxn ang="0">
                  <a:pos x="134" y="360"/>
                </a:cxn>
                <a:cxn ang="0">
                  <a:pos x="142" y="367"/>
                </a:cxn>
                <a:cxn ang="0">
                  <a:pos x="197" y="391"/>
                </a:cxn>
                <a:cxn ang="0">
                  <a:pos x="209" y="383"/>
                </a:cxn>
                <a:cxn ang="0">
                  <a:pos x="209" y="367"/>
                </a:cxn>
                <a:cxn ang="0">
                  <a:pos x="221" y="356"/>
                </a:cxn>
                <a:cxn ang="0">
                  <a:pos x="297" y="308"/>
                </a:cxn>
                <a:cxn ang="0">
                  <a:pos x="311" y="325"/>
                </a:cxn>
                <a:cxn ang="0">
                  <a:pos x="355" y="340"/>
                </a:cxn>
                <a:cxn ang="0">
                  <a:pos x="386" y="305"/>
                </a:cxn>
                <a:cxn ang="0">
                  <a:pos x="394" y="313"/>
                </a:cxn>
                <a:cxn ang="0">
                  <a:pos x="415" y="313"/>
                </a:cxn>
                <a:cxn ang="0">
                  <a:pos x="415" y="305"/>
                </a:cxn>
                <a:cxn ang="0">
                  <a:pos x="439" y="298"/>
                </a:cxn>
                <a:cxn ang="0">
                  <a:pos x="439" y="289"/>
                </a:cxn>
                <a:cxn ang="0">
                  <a:pos x="449" y="281"/>
                </a:cxn>
                <a:cxn ang="0">
                  <a:pos x="452" y="281"/>
                </a:cxn>
                <a:cxn ang="0">
                  <a:pos x="478" y="258"/>
                </a:cxn>
                <a:cxn ang="0">
                  <a:pos x="457" y="227"/>
                </a:cxn>
                <a:cxn ang="0">
                  <a:pos x="469" y="180"/>
                </a:cxn>
                <a:cxn ang="0">
                  <a:pos x="457" y="164"/>
                </a:cxn>
                <a:cxn ang="0">
                  <a:pos x="418" y="172"/>
                </a:cxn>
                <a:cxn ang="0">
                  <a:pos x="415" y="168"/>
                </a:cxn>
                <a:cxn ang="0">
                  <a:pos x="457" y="125"/>
                </a:cxn>
                <a:cxn ang="0">
                  <a:pos x="439" y="63"/>
                </a:cxn>
                <a:cxn ang="0">
                  <a:pos x="410" y="78"/>
                </a:cxn>
                <a:cxn ang="0">
                  <a:pos x="389" y="59"/>
                </a:cxn>
                <a:cxn ang="0">
                  <a:pos x="364" y="27"/>
                </a:cxn>
                <a:cxn ang="0">
                  <a:pos x="364" y="12"/>
                </a:cxn>
                <a:cxn ang="0">
                  <a:pos x="347" y="8"/>
                </a:cxn>
                <a:cxn ang="0">
                  <a:pos x="331" y="15"/>
                </a:cxn>
                <a:cxn ang="0">
                  <a:pos x="297" y="0"/>
                </a:cxn>
                <a:cxn ang="0">
                  <a:pos x="284" y="31"/>
                </a:cxn>
                <a:cxn ang="0">
                  <a:pos x="260" y="35"/>
                </a:cxn>
                <a:cxn ang="0">
                  <a:pos x="240" y="63"/>
                </a:cxn>
                <a:cxn ang="0">
                  <a:pos x="229" y="54"/>
                </a:cxn>
                <a:cxn ang="0">
                  <a:pos x="209" y="63"/>
                </a:cxn>
                <a:cxn ang="0">
                  <a:pos x="185" y="47"/>
                </a:cxn>
                <a:cxn ang="0">
                  <a:pos x="158" y="71"/>
                </a:cxn>
                <a:cxn ang="0">
                  <a:pos x="158" y="83"/>
                </a:cxn>
                <a:cxn ang="0">
                  <a:pos x="205" y="105"/>
                </a:cxn>
                <a:cxn ang="0">
                  <a:pos x="213" y="122"/>
                </a:cxn>
                <a:cxn ang="0">
                  <a:pos x="185" y="133"/>
                </a:cxn>
                <a:cxn ang="0">
                  <a:pos x="134" y="129"/>
                </a:cxn>
              </a:cxnLst>
              <a:rect l="0" t="0" r="r" b="b"/>
              <a:pathLst>
                <a:path w="479" h="392">
                  <a:moveTo>
                    <a:pt x="134" y="129"/>
                  </a:moveTo>
                  <a:lnTo>
                    <a:pt x="122" y="161"/>
                  </a:lnTo>
                  <a:lnTo>
                    <a:pt x="100" y="168"/>
                  </a:lnTo>
                  <a:lnTo>
                    <a:pt x="59" y="161"/>
                  </a:lnTo>
                  <a:lnTo>
                    <a:pt x="46" y="172"/>
                  </a:lnTo>
                  <a:lnTo>
                    <a:pt x="25" y="164"/>
                  </a:lnTo>
                  <a:lnTo>
                    <a:pt x="0" y="191"/>
                  </a:lnTo>
                  <a:lnTo>
                    <a:pt x="12" y="203"/>
                  </a:lnTo>
                  <a:lnTo>
                    <a:pt x="12" y="219"/>
                  </a:lnTo>
                  <a:lnTo>
                    <a:pt x="20" y="239"/>
                  </a:lnTo>
                  <a:lnTo>
                    <a:pt x="67" y="223"/>
                  </a:lnTo>
                  <a:lnTo>
                    <a:pt x="80" y="235"/>
                  </a:lnTo>
                  <a:lnTo>
                    <a:pt x="59" y="313"/>
                  </a:lnTo>
                  <a:lnTo>
                    <a:pt x="88" y="340"/>
                  </a:lnTo>
                  <a:lnTo>
                    <a:pt x="80" y="383"/>
                  </a:lnTo>
                  <a:lnTo>
                    <a:pt x="105" y="387"/>
                  </a:lnTo>
                  <a:lnTo>
                    <a:pt x="134" y="360"/>
                  </a:lnTo>
                  <a:lnTo>
                    <a:pt x="142" y="367"/>
                  </a:lnTo>
                  <a:lnTo>
                    <a:pt x="197" y="391"/>
                  </a:lnTo>
                  <a:lnTo>
                    <a:pt x="209" y="383"/>
                  </a:lnTo>
                  <a:lnTo>
                    <a:pt x="209" y="367"/>
                  </a:lnTo>
                  <a:lnTo>
                    <a:pt x="221" y="356"/>
                  </a:lnTo>
                  <a:lnTo>
                    <a:pt x="297" y="308"/>
                  </a:lnTo>
                  <a:lnTo>
                    <a:pt x="311" y="325"/>
                  </a:lnTo>
                  <a:lnTo>
                    <a:pt x="355" y="340"/>
                  </a:lnTo>
                  <a:lnTo>
                    <a:pt x="386" y="305"/>
                  </a:lnTo>
                  <a:lnTo>
                    <a:pt x="394" y="313"/>
                  </a:lnTo>
                  <a:lnTo>
                    <a:pt x="415" y="313"/>
                  </a:lnTo>
                  <a:lnTo>
                    <a:pt x="415" y="305"/>
                  </a:lnTo>
                  <a:lnTo>
                    <a:pt x="439" y="298"/>
                  </a:lnTo>
                  <a:lnTo>
                    <a:pt x="439" y="289"/>
                  </a:lnTo>
                  <a:lnTo>
                    <a:pt x="449" y="281"/>
                  </a:lnTo>
                  <a:lnTo>
                    <a:pt x="452" y="281"/>
                  </a:lnTo>
                  <a:lnTo>
                    <a:pt x="478" y="258"/>
                  </a:lnTo>
                  <a:lnTo>
                    <a:pt x="457" y="227"/>
                  </a:lnTo>
                  <a:lnTo>
                    <a:pt x="469" y="180"/>
                  </a:lnTo>
                  <a:lnTo>
                    <a:pt x="457" y="164"/>
                  </a:lnTo>
                  <a:lnTo>
                    <a:pt x="418" y="172"/>
                  </a:lnTo>
                  <a:lnTo>
                    <a:pt x="415" y="168"/>
                  </a:lnTo>
                  <a:lnTo>
                    <a:pt x="457" y="125"/>
                  </a:lnTo>
                  <a:lnTo>
                    <a:pt x="439" y="63"/>
                  </a:lnTo>
                  <a:lnTo>
                    <a:pt x="410" y="78"/>
                  </a:lnTo>
                  <a:lnTo>
                    <a:pt x="389" y="59"/>
                  </a:lnTo>
                  <a:lnTo>
                    <a:pt x="364" y="27"/>
                  </a:lnTo>
                  <a:lnTo>
                    <a:pt x="364" y="12"/>
                  </a:lnTo>
                  <a:lnTo>
                    <a:pt x="347" y="8"/>
                  </a:lnTo>
                  <a:lnTo>
                    <a:pt x="331" y="15"/>
                  </a:lnTo>
                  <a:lnTo>
                    <a:pt x="297" y="0"/>
                  </a:lnTo>
                  <a:lnTo>
                    <a:pt x="284" y="31"/>
                  </a:lnTo>
                  <a:lnTo>
                    <a:pt x="260" y="35"/>
                  </a:lnTo>
                  <a:lnTo>
                    <a:pt x="240" y="63"/>
                  </a:lnTo>
                  <a:lnTo>
                    <a:pt x="229" y="54"/>
                  </a:lnTo>
                  <a:lnTo>
                    <a:pt x="209" y="63"/>
                  </a:lnTo>
                  <a:lnTo>
                    <a:pt x="185" y="47"/>
                  </a:lnTo>
                  <a:lnTo>
                    <a:pt x="158" y="71"/>
                  </a:lnTo>
                  <a:lnTo>
                    <a:pt x="158" y="83"/>
                  </a:lnTo>
                  <a:lnTo>
                    <a:pt x="205" y="105"/>
                  </a:lnTo>
                  <a:lnTo>
                    <a:pt x="213" y="122"/>
                  </a:lnTo>
                  <a:lnTo>
                    <a:pt x="185" y="133"/>
                  </a:lnTo>
                  <a:lnTo>
                    <a:pt x="134" y="12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9" name="Freeform 20"/>
            <p:cNvSpPr>
              <a:spLocks/>
            </p:cNvSpPr>
            <p:nvPr/>
          </p:nvSpPr>
          <p:spPr bwMode="auto">
            <a:xfrm>
              <a:off x="6134108" y="3970337"/>
              <a:ext cx="457201" cy="504825"/>
            </a:xfrm>
            <a:custGeom>
              <a:avLst/>
              <a:gdLst/>
              <a:ahLst/>
              <a:cxnLst>
                <a:cxn ang="0">
                  <a:pos x="217" y="310"/>
                </a:cxn>
                <a:cxn ang="0">
                  <a:pos x="171" y="325"/>
                </a:cxn>
                <a:cxn ang="0">
                  <a:pos x="146" y="301"/>
                </a:cxn>
                <a:cxn ang="0">
                  <a:pos x="130" y="321"/>
                </a:cxn>
                <a:cxn ang="0">
                  <a:pos x="99" y="321"/>
                </a:cxn>
                <a:cxn ang="0">
                  <a:pos x="87" y="298"/>
                </a:cxn>
                <a:cxn ang="0">
                  <a:pos x="75" y="266"/>
                </a:cxn>
                <a:cxn ang="0">
                  <a:pos x="46" y="262"/>
                </a:cxn>
                <a:cxn ang="0">
                  <a:pos x="20" y="212"/>
                </a:cxn>
                <a:cxn ang="0">
                  <a:pos x="0" y="188"/>
                </a:cxn>
                <a:cxn ang="0">
                  <a:pos x="12" y="176"/>
                </a:cxn>
                <a:cxn ang="0">
                  <a:pos x="20" y="173"/>
                </a:cxn>
                <a:cxn ang="0">
                  <a:pos x="50" y="134"/>
                </a:cxn>
                <a:cxn ang="0">
                  <a:pos x="46" y="98"/>
                </a:cxn>
                <a:cxn ang="0">
                  <a:pos x="58" y="86"/>
                </a:cxn>
                <a:cxn ang="0">
                  <a:pos x="78" y="83"/>
                </a:cxn>
                <a:cxn ang="0">
                  <a:pos x="87" y="75"/>
                </a:cxn>
                <a:cxn ang="0">
                  <a:pos x="78" y="59"/>
                </a:cxn>
                <a:cxn ang="0">
                  <a:pos x="91" y="43"/>
                </a:cxn>
                <a:cxn ang="0">
                  <a:pos x="91" y="12"/>
                </a:cxn>
                <a:cxn ang="0">
                  <a:pos x="108" y="4"/>
                </a:cxn>
                <a:cxn ang="0">
                  <a:pos x="133" y="20"/>
                </a:cxn>
                <a:cxn ang="0">
                  <a:pos x="171" y="27"/>
                </a:cxn>
                <a:cxn ang="0">
                  <a:pos x="193" y="0"/>
                </a:cxn>
                <a:cxn ang="0">
                  <a:pos x="221" y="24"/>
                </a:cxn>
                <a:cxn ang="0">
                  <a:pos x="209" y="32"/>
                </a:cxn>
                <a:cxn ang="0">
                  <a:pos x="193" y="51"/>
                </a:cxn>
                <a:cxn ang="0">
                  <a:pos x="171" y="59"/>
                </a:cxn>
                <a:cxn ang="0">
                  <a:pos x="162" y="63"/>
                </a:cxn>
                <a:cxn ang="0">
                  <a:pos x="182" y="75"/>
                </a:cxn>
                <a:cxn ang="0">
                  <a:pos x="225" y="59"/>
                </a:cxn>
                <a:cxn ang="0">
                  <a:pos x="292" y="86"/>
                </a:cxn>
                <a:cxn ang="0">
                  <a:pos x="297" y="137"/>
                </a:cxn>
                <a:cxn ang="0">
                  <a:pos x="271" y="137"/>
                </a:cxn>
                <a:cxn ang="0">
                  <a:pos x="271" y="153"/>
                </a:cxn>
                <a:cxn ang="0">
                  <a:pos x="284" y="176"/>
                </a:cxn>
                <a:cxn ang="0">
                  <a:pos x="271" y="188"/>
                </a:cxn>
                <a:cxn ang="0">
                  <a:pos x="284" y="208"/>
                </a:cxn>
                <a:cxn ang="0">
                  <a:pos x="263" y="235"/>
                </a:cxn>
                <a:cxn ang="0">
                  <a:pos x="254" y="223"/>
                </a:cxn>
                <a:cxn ang="0">
                  <a:pos x="221" y="298"/>
                </a:cxn>
                <a:cxn ang="0">
                  <a:pos x="217" y="310"/>
                </a:cxn>
              </a:cxnLst>
              <a:rect l="0" t="0" r="r" b="b"/>
              <a:pathLst>
                <a:path w="298" h="326">
                  <a:moveTo>
                    <a:pt x="217" y="310"/>
                  </a:moveTo>
                  <a:lnTo>
                    <a:pt x="171" y="325"/>
                  </a:lnTo>
                  <a:lnTo>
                    <a:pt x="146" y="301"/>
                  </a:lnTo>
                  <a:lnTo>
                    <a:pt x="130" y="321"/>
                  </a:lnTo>
                  <a:lnTo>
                    <a:pt x="99" y="321"/>
                  </a:lnTo>
                  <a:lnTo>
                    <a:pt x="87" y="298"/>
                  </a:lnTo>
                  <a:lnTo>
                    <a:pt x="75" y="266"/>
                  </a:lnTo>
                  <a:lnTo>
                    <a:pt x="46" y="262"/>
                  </a:lnTo>
                  <a:lnTo>
                    <a:pt x="20" y="212"/>
                  </a:lnTo>
                  <a:lnTo>
                    <a:pt x="0" y="188"/>
                  </a:lnTo>
                  <a:lnTo>
                    <a:pt x="12" y="176"/>
                  </a:lnTo>
                  <a:lnTo>
                    <a:pt x="20" y="173"/>
                  </a:lnTo>
                  <a:lnTo>
                    <a:pt x="50" y="134"/>
                  </a:lnTo>
                  <a:lnTo>
                    <a:pt x="46" y="98"/>
                  </a:lnTo>
                  <a:lnTo>
                    <a:pt x="58" y="86"/>
                  </a:lnTo>
                  <a:lnTo>
                    <a:pt x="78" y="83"/>
                  </a:lnTo>
                  <a:lnTo>
                    <a:pt x="87" y="75"/>
                  </a:lnTo>
                  <a:lnTo>
                    <a:pt x="78" y="59"/>
                  </a:lnTo>
                  <a:lnTo>
                    <a:pt x="91" y="43"/>
                  </a:lnTo>
                  <a:lnTo>
                    <a:pt x="91" y="12"/>
                  </a:lnTo>
                  <a:lnTo>
                    <a:pt x="108" y="4"/>
                  </a:lnTo>
                  <a:lnTo>
                    <a:pt x="133" y="20"/>
                  </a:lnTo>
                  <a:lnTo>
                    <a:pt x="171" y="27"/>
                  </a:lnTo>
                  <a:lnTo>
                    <a:pt x="193" y="0"/>
                  </a:lnTo>
                  <a:lnTo>
                    <a:pt x="221" y="24"/>
                  </a:lnTo>
                  <a:lnTo>
                    <a:pt x="209" y="32"/>
                  </a:lnTo>
                  <a:lnTo>
                    <a:pt x="193" y="51"/>
                  </a:lnTo>
                  <a:lnTo>
                    <a:pt x="171" y="59"/>
                  </a:lnTo>
                  <a:lnTo>
                    <a:pt x="162" y="63"/>
                  </a:lnTo>
                  <a:lnTo>
                    <a:pt x="182" y="75"/>
                  </a:lnTo>
                  <a:lnTo>
                    <a:pt x="225" y="59"/>
                  </a:lnTo>
                  <a:lnTo>
                    <a:pt x="292" y="86"/>
                  </a:lnTo>
                  <a:lnTo>
                    <a:pt x="297" y="137"/>
                  </a:lnTo>
                  <a:lnTo>
                    <a:pt x="271" y="137"/>
                  </a:lnTo>
                  <a:lnTo>
                    <a:pt x="271" y="153"/>
                  </a:lnTo>
                  <a:lnTo>
                    <a:pt x="284" y="176"/>
                  </a:lnTo>
                  <a:lnTo>
                    <a:pt x="271" y="188"/>
                  </a:lnTo>
                  <a:lnTo>
                    <a:pt x="284" y="208"/>
                  </a:lnTo>
                  <a:lnTo>
                    <a:pt x="263" y="235"/>
                  </a:lnTo>
                  <a:lnTo>
                    <a:pt x="254" y="223"/>
                  </a:lnTo>
                  <a:lnTo>
                    <a:pt x="221" y="298"/>
                  </a:lnTo>
                  <a:lnTo>
                    <a:pt x="217" y="31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0" name="Freeform 21"/>
            <p:cNvSpPr>
              <a:spLocks/>
            </p:cNvSpPr>
            <p:nvPr/>
          </p:nvSpPr>
          <p:spPr bwMode="auto">
            <a:xfrm>
              <a:off x="5703895" y="3602037"/>
              <a:ext cx="569912" cy="641351"/>
            </a:xfrm>
            <a:custGeom>
              <a:avLst/>
              <a:gdLst/>
              <a:ahLst/>
              <a:cxnLst>
                <a:cxn ang="0">
                  <a:pos x="86" y="0"/>
                </a:cxn>
                <a:cxn ang="0">
                  <a:pos x="154" y="35"/>
                </a:cxn>
                <a:cxn ang="0">
                  <a:pos x="204" y="54"/>
                </a:cxn>
                <a:cxn ang="0">
                  <a:pos x="225" y="59"/>
                </a:cxn>
                <a:cxn ang="0">
                  <a:pos x="242" y="108"/>
                </a:cxn>
                <a:cxn ang="0">
                  <a:pos x="280" y="132"/>
                </a:cxn>
                <a:cxn ang="0">
                  <a:pos x="309" y="113"/>
                </a:cxn>
                <a:cxn ang="0">
                  <a:pos x="317" y="144"/>
                </a:cxn>
                <a:cxn ang="0">
                  <a:pos x="285" y="159"/>
                </a:cxn>
                <a:cxn ang="0">
                  <a:pos x="267" y="186"/>
                </a:cxn>
                <a:cxn ang="0">
                  <a:pos x="309" y="222"/>
                </a:cxn>
                <a:cxn ang="0">
                  <a:pos x="372" y="249"/>
                </a:cxn>
                <a:cxn ang="0">
                  <a:pos x="359" y="296"/>
                </a:cxn>
                <a:cxn ang="0">
                  <a:pos x="359" y="320"/>
                </a:cxn>
                <a:cxn ang="0">
                  <a:pos x="326" y="335"/>
                </a:cxn>
                <a:cxn ang="0">
                  <a:pos x="301" y="410"/>
                </a:cxn>
                <a:cxn ang="0">
                  <a:pos x="275" y="398"/>
                </a:cxn>
                <a:cxn ang="0">
                  <a:pos x="217" y="382"/>
                </a:cxn>
                <a:cxn ang="0">
                  <a:pos x="170" y="405"/>
                </a:cxn>
                <a:cxn ang="0">
                  <a:pos x="183" y="374"/>
                </a:cxn>
                <a:cxn ang="0">
                  <a:pos x="129" y="390"/>
                </a:cxn>
                <a:cxn ang="0">
                  <a:pos x="104" y="304"/>
                </a:cxn>
                <a:cxn ang="0">
                  <a:pos x="78" y="288"/>
                </a:cxn>
                <a:cxn ang="0">
                  <a:pos x="58" y="245"/>
                </a:cxn>
                <a:cxn ang="0">
                  <a:pos x="83" y="215"/>
                </a:cxn>
                <a:cxn ang="0">
                  <a:pos x="70" y="176"/>
                </a:cxn>
                <a:cxn ang="0">
                  <a:pos x="20" y="171"/>
                </a:cxn>
                <a:cxn ang="0">
                  <a:pos x="20" y="128"/>
                </a:cxn>
                <a:cxn ang="0">
                  <a:pos x="42" y="93"/>
                </a:cxn>
                <a:cxn ang="0">
                  <a:pos x="50" y="50"/>
                </a:cxn>
                <a:cxn ang="0">
                  <a:pos x="78" y="78"/>
                </a:cxn>
                <a:cxn ang="0">
                  <a:pos x="113" y="54"/>
                </a:cxn>
                <a:cxn ang="0">
                  <a:pos x="78" y="20"/>
                </a:cxn>
              </a:cxnLst>
              <a:rect l="0" t="0" r="r" b="b"/>
              <a:pathLst>
                <a:path w="373" h="414">
                  <a:moveTo>
                    <a:pt x="75" y="3"/>
                  </a:moveTo>
                  <a:lnTo>
                    <a:pt x="86" y="0"/>
                  </a:lnTo>
                  <a:lnTo>
                    <a:pt x="133" y="15"/>
                  </a:lnTo>
                  <a:lnTo>
                    <a:pt x="154" y="35"/>
                  </a:lnTo>
                  <a:lnTo>
                    <a:pt x="188" y="47"/>
                  </a:lnTo>
                  <a:lnTo>
                    <a:pt x="204" y="54"/>
                  </a:lnTo>
                  <a:lnTo>
                    <a:pt x="222" y="54"/>
                  </a:lnTo>
                  <a:lnTo>
                    <a:pt x="225" y="59"/>
                  </a:lnTo>
                  <a:lnTo>
                    <a:pt x="222" y="101"/>
                  </a:lnTo>
                  <a:lnTo>
                    <a:pt x="242" y="108"/>
                  </a:lnTo>
                  <a:lnTo>
                    <a:pt x="250" y="125"/>
                  </a:lnTo>
                  <a:lnTo>
                    <a:pt x="280" y="132"/>
                  </a:lnTo>
                  <a:lnTo>
                    <a:pt x="293" y="113"/>
                  </a:lnTo>
                  <a:lnTo>
                    <a:pt x="309" y="113"/>
                  </a:lnTo>
                  <a:lnTo>
                    <a:pt x="321" y="128"/>
                  </a:lnTo>
                  <a:lnTo>
                    <a:pt x="317" y="144"/>
                  </a:lnTo>
                  <a:lnTo>
                    <a:pt x="285" y="147"/>
                  </a:lnTo>
                  <a:lnTo>
                    <a:pt x="285" y="159"/>
                  </a:lnTo>
                  <a:lnTo>
                    <a:pt x="285" y="171"/>
                  </a:lnTo>
                  <a:lnTo>
                    <a:pt x="267" y="186"/>
                  </a:lnTo>
                  <a:lnTo>
                    <a:pt x="280" y="203"/>
                  </a:lnTo>
                  <a:lnTo>
                    <a:pt x="309" y="222"/>
                  </a:lnTo>
                  <a:lnTo>
                    <a:pt x="309" y="245"/>
                  </a:lnTo>
                  <a:lnTo>
                    <a:pt x="372" y="249"/>
                  </a:lnTo>
                  <a:lnTo>
                    <a:pt x="372" y="281"/>
                  </a:lnTo>
                  <a:lnTo>
                    <a:pt x="359" y="296"/>
                  </a:lnTo>
                  <a:lnTo>
                    <a:pt x="368" y="312"/>
                  </a:lnTo>
                  <a:lnTo>
                    <a:pt x="359" y="320"/>
                  </a:lnTo>
                  <a:lnTo>
                    <a:pt x="338" y="323"/>
                  </a:lnTo>
                  <a:lnTo>
                    <a:pt x="326" y="335"/>
                  </a:lnTo>
                  <a:lnTo>
                    <a:pt x="329" y="371"/>
                  </a:lnTo>
                  <a:lnTo>
                    <a:pt x="301" y="410"/>
                  </a:lnTo>
                  <a:lnTo>
                    <a:pt x="293" y="413"/>
                  </a:lnTo>
                  <a:lnTo>
                    <a:pt x="275" y="398"/>
                  </a:lnTo>
                  <a:lnTo>
                    <a:pt x="233" y="398"/>
                  </a:lnTo>
                  <a:lnTo>
                    <a:pt x="217" y="382"/>
                  </a:lnTo>
                  <a:lnTo>
                    <a:pt x="183" y="413"/>
                  </a:lnTo>
                  <a:lnTo>
                    <a:pt x="170" y="405"/>
                  </a:lnTo>
                  <a:lnTo>
                    <a:pt x="183" y="382"/>
                  </a:lnTo>
                  <a:lnTo>
                    <a:pt x="183" y="374"/>
                  </a:lnTo>
                  <a:lnTo>
                    <a:pt x="170" y="371"/>
                  </a:lnTo>
                  <a:lnTo>
                    <a:pt x="129" y="390"/>
                  </a:lnTo>
                  <a:lnTo>
                    <a:pt x="91" y="323"/>
                  </a:lnTo>
                  <a:lnTo>
                    <a:pt x="104" y="304"/>
                  </a:lnTo>
                  <a:lnTo>
                    <a:pt x="99" y="296"/>
                  </a:lnTo>
                  <a:lnTo>
                    <a:pt x="78" y="288"/>
                  </a:lnTo>
                  <a:lnTo>
                    <a:pt x="45" y="273"/>
                  </a:lnTo>
                  <a:lnTo>
                    <a:pt x="58" y="245"/>
                  </a:lnTo>
                  <a:lnTo>
                    <a:pt x="78" y="237"/>
                  </a:lnTo>
                  <a:lnTo>
                    <a:pt x="83" y="215"/>
                  </a:lnTo>
                  <a:lnTo>
                    <a:pt x="75" y="179"/>
                  </a:lnTo>
                  <a:lnTo>
                    <a:pt x="70" y="176"/>
                  </a:lnTo>
                  <a:lnTo>
                    <a:pt x="54" y="195"/>
                  </a:lnTo>
                  <a:lnTo>
                    <a:pt x="20" y="171"/>
                  </a:lnTo>
                  <a:lnTo>
                    <a:pt x="0" y="144"/>
                  </a:lnTo>
                  <a:lnTo>
                    <a:pt x="20" y="128"/>
                  </a:lnTo>
                  <a:lnTo>
                    <a:pt x="28" y="101"/>
                  </a:lnTo>
                  <a:lnTo>
                    <a:pt x="42" y="93"/>
                  </a:lnTo>
                  <a:lnTo>
                    <a:pt x="42" y="59"/>
                  </a:lnTo>
                  <a:lnTo>
                    <a:pt x="50" y="50"/>
                  </a:lnTo>
                  <a:lnTo>
                    <a:pt x="66" y="62"/>
                  </a:lnTo>
                  <a:lnTo>
                    <a:pt x="78" y="78"/>
                  </a:lnTo>
                  <a:lnTo>
                    <a:pt x="104" y="62"/>
                  </a:lnTo>
                  <a:lnTo>
                    <a:pt x="113" y="54"/>
                  </a:lnTo>
                  <a:lnTo>
                    <a:pt x="107" y="35"/>
                  </a:lnTo>
                  <a:lnTo>
                    <a:pt x="78" y="20"/>
                  </a:lnTo>
                  <a:lnTo>
                    <a:pt x="75" y="3"/>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1" name="Freeform 22"/>
            <p:cNvSpPr>
              <a:spLocks/>
            </p:cNvSpPr>
            <p:nvPr/>
          </p:nvSpPr>
          <p:spPr bwMode="auto">
            <a:xfrm>
              <a:off x="5703895" y="3602037"/>
              <a:ext cx="569912" cy="641351"/>
            </a:xfrm>
            <a:custGeom>
              <a:avLst/>
              <a:gdLst/>
              <a:ahLst/>
              <a:cxnLst>
                <a:cxn ang="0">
                  <a:pos x="86" y="0"/>
                </a:cxn>
                <a:cxn ang="0">
                  <a:pos x="154" y="35"/>
                </a:cxn>
                <a:cxn ang="0">
                  <a:pos x="204" y="54"/>
                </a:cxn>
                <a:cxn ang="0">
                  <a:pos x="225" y="59"/>
                </a:cxn>
                <a:cxn ang="0">
                  <a:pos x="242" y="108"/>
                </a:cxn>
                <a:cxn ang="0">
                  <a:pos x="280" y="132"/>
                </a:cxn>
                <a:cxn ang="0">
                  <a:pos x="309" y="113"/>
                </a:cxn>
                <a:cxn ang="0">
                  <a:pos x="317" y="144"/>
                </a:cxn>
                <a:cxn ang="0">
                  <a:pos x="285" y="159"/>
                </a:cxn>
                <a:cxn ang="0">
                  <a:pos x="267" y="186"/>
                </a:cxn>
                <a:cxn ang="0">
                  <a:pos x="309" y="222"/>
                </a:cxn>
                <a:cxn ang="0">
                  <a:pos x="372" y="249"/>
                </a:cxn>
                <a:cxn ang="0">
                  <a:pos x="359" y="296"/>
                </a:cxn>
                <a:cxn ang="0">
                  <a:pos x="359" y="320"/>
                </a:cxn>
                <a:cxn ang="0">
                  <a:pos x="326" y="335"/>
                </a:cxn>
                <a:cxn ang="0">
                  <a:pos x="301" y="410"/>
                </a:cxn>
                <a:cxn ang="0">
                  <a:pos x="275" y="398"/>
                </a:cxn>
                <a:cxn ang="0">
                  <a:pos x="217" y="382"/>
                </a:cxn>
                <a:cxn ang="0">
                  <a:pos x="170" y="405"/>
                </a:cxn>
                <a:cxn ang="0">
                  <a:pos x="183" y="374"/>
                </a:cxn>
                <a:cxn ang="0">
                  <a:pos x="129" y="390"/>
                </a:cxn>
                <a:cxn ang="0">
                  <a:pos x="104" y="304"/>
                </a:cxn>
                <a:cxn ang="0">
                  <a:pos x="78" y="288"/>
                </a:cxn>
                <a:cxn ang="0">
                  <a:pos x="58" y="245"/>
                </a:cxn>
                <a:cxn ang="0">
                  <a:pos x="83" y="215"/>
                </a:cxn>
                <a:cxn ang="0">
                  <a:pos x="70" y="176"/>
                </a:cxn>
                <a:cxn ang="0">
                  <a:pos x="20" y="171"/>
                </a:cxn>
                <a:cxn ang="0">
                  <a:pos x="20" y="128"/>
                </a:cxn>
                <a:cxn ang="0">
                  <a:pos x="42" y="93"/>
                </a:cxn>
                <a:cxn ang="0">
                  <a:pos x="50" y="50"/>
                </a:cxn>
                <a:cxn ang="0">
                  <a:pos x="78" y="78"/>
                </a:cxn>
                <a:cxn ang="0">
                  <a:pos x="113" y="54"/>
                </a:cxn>
                <a:cxn ang="0">
                  <a:pos x="78" y="20"/>
                </a:cxn>
              </a:cxnLst>
              <a:rect l="0" t="0" r="r" b="b"/>
              <a:pathLst>
                <a:path w="373" h="414">
                  <a:moveTo>
                    <a:pt x="75" y="3"/>
                  </a:moveTo>
                  <a:lnTo>
                    <a:pt x="86" y="0"/>
                  </a:lnTo>
                  <a:lnTo>
                    <a:pt x="133" y="15"/>
                  </a:lnTo>
                  <a:lnTo>
                    <a:pt x="154" y="35"/>
                  </a:lnTo>
                  <a:lnTo>
                    <a:pt x="188" y="47"/>
                  </a:lnTo>
                  <a:lnTo>
                    <a:pt x="204" y="54"/>
                  </a:lnTo>
                  <a:lnTo>
                    <a:pt x="222" y="54"/>
                  </a:lnTo>
                  <a:lnTo>
                    <a:pt x="225" y="59"/>
                  </a:lnTo>
                  <a:lnTo>
                    <a:pt x="222" y="101"/>
                  </a:lnTo>
                  <a:lnTo>
                    <a:pt x="242" y="108"/>
                  </a:lnTo>
                  <a:lnTo>
                    <a:pt x="250" y="125"/>
                  </a:lnTo>
                  <a:lnTo>
                    <a:pt x="280" y="132"/>
                  </a:lnTo>
                  <a:lnTo>
                    <a:pt x="293" y="113"/>
                  </a:lnTo>
                  <a:lnTo>
                    <a:pt x="309" y="113"/>
                  </a:lnTo>
                  <a:lnTo>
                    <a:pt x="321" y="128"/>
                  </a:lnTo>
                  <a:lnTo>
                    <a:pt x="317" y="144"/>
                  </a:lnTo>
                  <a:lnTo>
                    <a:pt x="285" y="147"/>
                  </a:lnTo>
                  <a:lnTo>
                    <a:pt x="285" y="159"/>
                  </a:lnTo>
                  <a:lnTo>
                    <a:pt x="285" y="171"/>
                  </a:lnTo>
                  <a:lnTo>
                    <a:pt x="267" y="186"/>
                  </a:lnTo>
                  <a:lnTo>
                    <a:pt x="280" y="203"/>
                  </a:lnTo>
                  <a:lnTo>
                    <a:pt x="309" y="222"/>
                  </a:lnTo>
                  <a:lnTo>
                    <a:pt x="309" y="245"/>
                  </a:lnTo>
                  <a:lnTo>
                    <a:pt x="372" y="249"/>
                  </a:lnTo>
                  <a:lnTo>
                    <a:pt x="372" y="281"/>
                  </a:lnTo>
                  <a:lnTo>
                    <a:pt x="359" y="296"/>
                  </a:lnTo>
                  <a:lnTo>
                    <a:pt x="368" y="312"/>
                  </a:lnTo>
                  <a:lnTo>
                    <a:pt x="359" y="320"/>
                  </a:lnTo>
                  <a:lnTo>
                    <a:pt x="338" y="323"/>
                  </a:lnTo>
                  <a:lnTo>
                    <a:pt x="326" y="335"/>
                  </a:lnTo>
                  <a:lnTo>
                    <a:pt x="329" y="371"/>
                  </a:lnTo>
                  <a:lnTo>
                    <a:pt x="301" y="410"/>
                  </a:lnTo>
                  <a:lnTo>
                    <a:pt x="293" y="413"/>
                  </a:lnTo>
                  <a:lnTo>
                    <a:pt x="275" y="398"/>
                  </a:lnTo>
                  <a:lnTo>
                    <a:pt x="233" y="398"/>
                  </a:lnTo>
                  <a:lnTo>
                    <a:pt x="217" y="382"/>
                  </a:lnTo>
                  <a:lnTo>
                    <a:pt x="183" y="413"/>
                  </a:lnTo>
                  <a:lnTo>
                    <a:pt x="170" y="405"/>
                  </a:lnTo>
                  <a:lnTo>
                    <a:pt x="183" y="382"/>
                  </a:lnTo>
                  <a:lnTo>
                    <a:pt x="183" y="374"/>
                  </a:lnTo>
                  <a:lnTo>
                    <a:pt x="170" y="371"/>
                  </a:lnTo>
                  <a:lnTo>
                    <a:pt x="129" y="390"/>
                  </a:lnTo>
                  <a:lnTo>
                    <a:pt x="91" y="323"/>
                  </a:lnTo>
                  <a:lnTo>
                    <a:pt x="104" y="304"/>
                  </a:lnTo>
                  <a:lnTo>
                    <a:pt x="99" y="296"/>
                  </a:lnTo>
                  <a:lnTo>
                    <a:pt x="78" y="288"/>
                  </a:lnTo>
                  <a:lnTo>
                    <a:pt x="45" y="273"/>
                  </a:lnTo>
                  <a:lnTo>
                    <a:pt x="58" y="245"/>
                  </a:lnTo>
                  <a:lnTo>
                    <a:pt x="78" y="237"/>
                  </a:lnTo>
                  <a:lnTo>
                    <a:pt x="83" y="215"/>
                  </a:lnTo>
                  <a:lnTo>
                    <a:pt x="75" y="179"/>
                  </a:lnTo>
                  <a:lnTo>
                    <a:pt x="70" y="176"/>
                  </a:lnTo>
                  <a:lnTo>
                    <a:pt x="54" y="195"/>
                  </a:lnTo>
                  <a:lnTo>
                    <a:pt x="20" y="171"/>
                  </a:lnTo>
                  <a:lnTo>
                    <a:pt x="0" y="144"/>
                  </a:lnTo>
                  <a:lnTo>
                    <a:pt x="20" y="128"/>
                  </a:lnTo>
                  <a:lnTo>
                    <a:pt x="28" y="101"/>
                  </a:lnTo>
                  <a:lnTo>
                    <a:pt x="42" y="93"/>
                  </a:lnTo>
                  <a:lnTo>
                    <a:pt x="42" y="59"/>
                  </a:lnTo>
                  <a:lnTo>
                    <a:pt x="50" y="50"/>
                  </a:lnTo>
                  <a:lnTo>
                    <a:pt x="66" y="62"/>
                  </a:lnTo>
                  <a:lnTo>
                    <a:pt x="78" y="78"/>
                  </a:lnTo>
                  <a:lnTo>
                    <a:pt x="104" y="62"/>
                  </a:lnTo>
                  <a:lnTo>
                    <a:pt x="113" y="54"/>
                  </a:lnTo>
                  <a:lnTo>
                    <a:pt x="107" y="35"/>
                  </a:lnTo>
                  <a:lnTo>
                    <a:pt x="78" y="20"/>
                  </a:lnTo>
                  <a:lnTo>
                    <a:pt x="75" y="3"/>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2" name="Freeform 23"/>
            <p:cNvSpPr>
              <a:spLocks/>
            </p:cNvSpPr>
            <p:nvPr/>
          </p:nvSpPr>
          <p:spPr bwMode="auto">
            <a:xfrm>
              <a:off x="5837245" y="3503612"/>
              <a:ext cx="674688" cy="511174"/>
            </a:xfrm>
            <a:custGeom>
              <a:avLst/>
              <a:gdLst/>
              <a:ahLst/>
              <a:cxnLst>
                <a:cxn ang="0">
                  <a:pos x="412" y="258"/>
                </a:cxn>
                <a:cxn ang="0">
                  <a:pos x="398" y="288"/>
                </a:cxn>
                <a:cxn ang="0">
                  <a:pos x="387" y="300"/>
                </a:cxn>
                <a:cxn ang="0">
                  <a:pos x="366" y="327"/>
                </a:cxn>
                <a:cxn ang="0">
                  <a:pos x="327" y="319"/>
                </a:cxn>
                <a:cxn ang="0">
                  <a:pos x="303" y="304"/>
                </a:cxn>
                <a:cxn ang="0">
                  <a:pos x="286" y="312"/>
                </a:cxn>
                <a:cxn ang="0">
                  <a:pos x="223" y="308"/>
                </a:cxn>
                <a:cxn ang="0">
                  <a:pos x="223" y="285"/>
                </a:cxn>
                <a:cxn ang="0">
                  <a:pos x="193" y="265"/>
                </a:cxn>
                <a:cxn ang="0">
                  <a:pos x="180" y="249"/>
                </a:cxn>
                <a:cxn ang="0">
                  <a:pos x="198" y="234"/>
                </a:cxn>
                <a:cxn ang="0">
                  <a:pos x="198" y="222"/>
                </a:cxn>
                <a:cxn ang="0">
                  <a:pos x="198" y="210"/>
                </a:cxn>
                <a:cxn ang="0">
                  <a:pos x="231" y="207"/>
                </a:cxn>
                <a:cxn ang="0">
                  <a:pos x="235" y="191"/>
                </a:cxn>
                <a:cxn ang="0">
                  <a:pos x="223" y="175"/>
                </a:cxn>
                <a:cxn ang="0">
                  <a:pos x="206" y="175"/>
                </a:cxn>
                <a:cxn ang="0">
                  <a:pos x="193" y="195"/>
                </a:cxn>
                <a:cxn ang="0">
                  <a:pos x="164" y="187"/>
                </a:cxn>
                <a:cxn ang="0">
                  <a:pos x="155" y="171"/>
                </a:cxn>
                <a:cxn ang="0">
                  <a:pos x="135" y="164"/>
                </a:cxn>
                <a:cxn ang="0">
                  <a:pos x="138" y="121"/>
                </a:cxn>
                <a:cxn ang="0">
                  <a:pos x="135" y="117"/>
                </a:cxn>
                <a:cxn ang="0">
                  <a:pos x="117" y="117"/>
                </a:cxn>
                <a:cxn ang="0">
                  <a:pos x="101" y="109"/>
                </a:cxn>
                <a:cxn ang="0">
                  <a:pos x="67" y="97"/>
                </a:cxn>
                <a:cxn ang="0">
                  <a:pos x="46" y="78"/>
                </a:cxn>
                <a:cxn ang="0">
                  <a:pos x="0" y="63"/>
                </a:cxn>
                <a:cxn ang="0">
                  <a:pos x="4" y="43"/>
                </a:cxn>
                <a:cxn ang="0">
                  <a:pos x="20" y="35"/>
                </a:cxn>
                <a:cxn ang="0">
                  <a:pos x="54" y="63"/>
                </a:cxn>
                <a:cxn ang="0">
                  <a:pos x="67" y="63"/>
                </a:cxn>
                <a:cxn ang="0">
                  <a:pos x="97" y="58"/>
                </a:cxn>
                <a:cxn ang="0">
                  <a:pos x="114" y="47"/>
                </a:cxn>
                <a:cxn ang="0">
                  <a:pos x="138" y="66"/>
                </a:cxn>
                <a:cxn ang="0">
                  <a:pos x="146" y="47"/>
                </a:cxn>
                <a:cxn ang="0">
                  <a:pos x="151" y="39"/>
                </a:cxn>
                <a:cxn ang="0">
                  <a:pos x="172" y="27"/>
                </a:cxn>
                <a:cxn ang="0">
                  <a:pos x="177" y="4"/>
                </a:cxn>
                <a:cxn ang="0">
                  <a:pos x="198" y="0"/>
                </a:cxn>
                <a:cxn ang="0">
                  <a:pos x="248" y="31"/>
                </a:cxn>
                <a:cxn ang="0">
                  <a:pos x="281" y="47"/>
                </a:cxn>
                <a:cxn ang="0">
                  <a:pos x="353" y="152"/>
                </a:cxn>
                <a:cxn ang="0">
                  <a:pos x="349" y="164"/>
                </a:cxn>
                <a:cxn ang="0">
                  <a:pos x="395" y="183"/>
                </a:cxn>
                <a:cxn ang="0">
                  <a:pos x="407" y="202"/>
                </a:cxn>
                <a:cxn ang="0">
                  <a:pos x="429" y="210"/>
                </a:cxn>
                <a:cxn ang="0">
                  <a:pos x="441" y="230"/>
                </a:cxn>
                <a:cxn ang="0">
                  <a:pos x="424" y="238"/>
                </a:cxn>
                <a:cxn ang="0">
                  <a:pos x="403" y="230"/>
                </a:cxn>
                <a:cxn ang="0">
                  <a:pos x="369" y="230"/>
                </a:cxn>
                <a:cxn ang="0">
                  <a:pos x="340" y="219"/>
                </a:cxn>
                <a:cxn ang="0">
                  <a:pos x="327" y="230"/>
                </a:cxn>
                <a:cxn ang="0">
                  <a:pos x="357" y="238"/>
                </a:cxn>
                <a:cxn ang="0">
                  <a:pos x="382" y="249"/>
                </a:cxn>
                <a:cxn ang="0">
                  <a:pos x="412" y="258"/>
                </a:cxn>
              </a:cxnLst>
              <a:rect l="0" t="0" r="r" b="b"/>
              <a:pathLst>
                <a:path w="442" h="328">
                  <a:moveTo>
                    <a:pt x="412" y="258"/>
                  </a:moveTo>
                  <a:lnTo>
                    <a:pt x="398" y="288"/>
                  </a:lnTo>
                  <a:lnTo>
                    <a:pt x="387" y="300"/>
                  </a:lnTo>
                  <a:lnTo>
                    <a:pt x="366" y="327"/>
                  </a:lnTo>
                  <a:lnTo>
                    <a:pt x="327" y="319"/>
                  </a:lnTo>
                  <a:lnTo>
                    <a:pt x="303" y="304"/>
                  </a:lnTo>
                  <a:lnTo>
                    <a:pt x="286" y="312"/>
                  </a:lnTo>
                  <a:lnTo>
                    <a:pt x="223" y="308"/>
                  </a:lnTo>
                  <a:lnTo>
                    <a:pt x="223" y="285"/>
                  </a:lnTo>
                  <a:lnTo>
                    <a:pt x="193" y="265"/>
                  </a:lnTo>
                  <a:lnTo>
                    <a:pt x="180" y="249"/>
                  </a:lnTo>
                  <a:lnTo>
                    <a:pt x="198" y="234"/>
                  </a:lnTo>
                  <a:lnTo>
                    <a:pt x="198" y="222"/>
                  </a:lnTo>
                  <a:lnTo>
                    <a:pt x="198" y="210"/>
                  </a:lnTo>
                  <a:lnTo>
                    <a:pt x="231" y="207"/>
                  </a:lnTo>
                  <a:lnTo>
                    <a:pt x="235" y="191"/>
                  </a:lnTo>
                  <a:lnTo>
                    <a:pt x="223" y="175"/>
                  </a:lnTo>
                  <a:lnTo>
                    <a:pt x="206" y="175"/>
                  </a:lnTo>
                  <a:lnTo>
                    <a:pt x="193" y="195"/>
                  </a:lnTo>
                  <a:lnTo>
                    <a:pt x="164" y="187"/>
                  </a:lnTo>
                  <a:lnTo>
                    <a:pt x="155" y="171"/>
                  </a:lnTo>
                  <a:lnTo>
                    <a:pt x="135" y="164"/>
                  </a:lnTo>
                  <a:lnTo>
                    <a:pt x="138" y="121"/>
                  </a:lnTo>
                  <a:lnTo>
                    <a:pt x="135" y="117"/>
                  </a:lnTo>
                  <a:lnTo>
                    <a:pt x="117" y="117"/>
                  </a:lnTo>
                  <a:lnTo>
                    <a:pt x="101" y="109"/>
                  </a:lnTo>
                  <a:lnTo>
                    <a:pt x="67" y="97"/>
                  </a:lnTo>
                  <a:lnTo>
                    <a:pt x="46" y="78"/>
                  </a:lnTo>
                  <a:lnTo>
                    <a:pt x="0" y="63"/>
                  </a:lnTo>
                  <a:lnTo>
                    <a:pt x="4" y="43"/>
                  </a:lnTo>
                  <a:lnTo>
                    <a:pt x="20" y="35"/>
                  </a:lnTo>
                  <a:lnTo>
                    <a:pt x="54" y="63"/>
                  </a:lnTo>
                  <a:lnTo>
                    <a:pt x="67" y="63"/>
                  </a:lnTo>
                  <a:lnTo>
                    <a:pt x="97" y="58"/>
                  </a:lnTo>
                  <a:lnTo>
                    <a:pt x="114" y="47"/>
                  </a:lnTo>
                  <a:lnTo>
                    <a:pt x="138" y="66"/>
                  </a:lnTo>
                  <a:lnTo>
                    <a:pt x="146" y="47"/>
                  </a:lnTo>
                  <a:lnTo>
                    <a:pt x="151" y="39"/>
                  </a:lnTo>
                  <a:lnTo>
                    <a:pt x="172" y="27"/>
                  </a:lnTo>
                  <a:lnTo>
                    <a:pt x="177" y="4"/>
                  </a:lnTo>
                  <a:lnTo>
                    <a:pt x="198" y="0"/>
                  </a:lnTo>
                  <a:lnTo>
                    <a:pt x="248" y="31"/>
                  </a:lnTo>
                  <a:lnTo>
                    <a:pt x="281" y="47"/>
                  </a:lnTo>
                  <a:lnTo>
                    <a:pt x="353" y="152"/>
                  </a:lnTo>
                  <a:lnTo>
                    <a:pt x="349" y="164"/>
                  </a:lnTo>
                  <a:lnTo>
                    <a:pt x="395" y="183"/>
                  </a:lnTo>
                  <a:lnTo>
                    <a:pt x="407" y="202"/>
                  </a:lnTo>
                  <a:lnTo>
                    <a:pt x="429" y="210"/>
                  </a:lnTo>
                  <a:lnTo>
                    <a:pt x="441" y="230"/>
                  </a:lnTo>
                  <a:lnTo>
                    <a:pt x="424" y="238"/>
                  </a:lnTo>
                  <a:lnTo>
                    <a:pt x="403" y="230"/>
                  </a:lnTo>
                  <a:lnTo>
                    <a:pt x="369" y="230"/>
                  </a:lnTo>
                  <a:lnTo>
                    <a:pt x="340" y="219"/>
                  </a:lnTo>
                  <a:lnTo>
                    <a:pt x="327" y="230"/>
                  </a:lnTo>
                  <a:lnTo>
                    <a:pt x="357" y="238"/>
                  </a:lnTo>
                  <a:lnTo>
                    <a:pt x="382" y="249"/>
                  </a:lnTo>
                  <a:lnTo>
                    <a:pt x="412" y="25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3" name="Freeform 24"/>
            <p:cNvSpPr>
              <a:spLocks/>
            </p:cNvSpPr>
            <p:nvPr/>
          </p:nvSpPr>
          <p:spPr bwMode="auto">
            <a:xfrm>
              <a:off x="4987931" y="3840163"/>
              <a:ext cx="917576" cy="544511"/>
            </a:xfrm>
            <a:custGeom>
              <a:avLst/>
              <a:gdLst/>
              <a:ahLst/>
              <a:cxnLst>
                <a:cxn ang="0">
                  <a:pos x="83" y="324"/>
                </a:cxn>
                <a:cxn ang="0">
                  <a:pos x="154" y="308"/>
                </a:cxn>
                <a:cxn ang="0">
                  <a:pos x="157" y="277"/>
                </a:cxn>
                <a:cxn ang="0">
                  <a:pos x="259" y="273"/>
                </a:cxn>
                <a:cxn ang="0">
                  <a:pos x="309" y="300"/>
                </a:cxn>
                <a:cxn ang="0">
                  <a:pos x="351" y="281"/>
                </a:cxn>
                <a:cxn ang="0">
                  <a:pos x="368" y="300"/>
                </a:cxn>
                <a:cxn ang="0">
                  <a:pos x="397" y="269"/>
                </a:cxn>
                <a:cxn ang="0">
                  <a:pos x="409" y="308"/>
                </a:cxn>
                <a:cxn ang="0">
                  <a:pos x="435" y="324"/>
                </a:cxn>
                <a:cxn ang="0">
                  <a:pos x="484" y="297"/>
                </a:cxn>
                <a:cxn ang="0">
                  <a:pos x="569" y="249"/>
                </a:cxn>
                <a:cxn ang="0">
                  <a:pos x="560" y="171"/>
                </a:cxn>
                <a:cxn ang="0">
                  <a:pos x="569" y="144"/>
                </a:cxn>
                <a:cxn ang="0">
                  <a:pos x="514" y="121"/>
                </a:cxn>
                <a:cxn ang="0">
                  <a:pos x="476" y="121"/>
                </a:cxn>
                <a:cxn ang="0">
                  <a:pos x="421" y="102"/>
                </a:cxn>
                <a:cxn ang="0">
                  <a:pos x="388" y="70"/>
                </a:cxn>
                <a:cxn ang="0">
                  <a:pos x="359" y="66"/>
                </a:cxn>
                <a:cxn ang="0">
                  <a:pos x="292" y="66"/>
                </a:cxn>
                <a:cxn ang="0">
                  <a:pos x="176" y="0"/>
                </a:cxn>
                <a:cxn ang="0">
                  <a:pos x="146" y="8"/>
                </a:cxn>
                <a:cxn ang="0">
                  <a:pos x="74" y="8"/>
                </a:cxn>
                <a:cxn ang="0">
                  <a:pos x="83" y="35"/>
                </a:cxn>
                <a:cxn ang="0">
                  <a:pos x="116" y="43"/>
                </a:cxn>
                <a:cxn ang="0">
                  <a:pos x="78" y="66"/>
                </a:cxn>
                <a:cxn ang="0">
                  <a:pos x="78" y="98"/>
                </a:cxn>
                <a:cxn ang="0">
                  <a:pos x="100" y="129"/>
                </a:cxn>
                <a:cxn ang="0">
                  <a:pos x="125" y="191"/>
                </a:cxn>
                <a:cxn ang="0">
                  <a:pos x="108" y="203"/>
                </a:cxn>
                <a:cxn ang="0">
                  <a:pos x="16" y="238"/>
                </a:cxn>
                <a:cxn ang="0">
                  <a:pos x="11" y="269"/>
                </a:cxn>
                <a:cxn ang="0">
                  <a:pos x="28" y="304"/>
                </a:cxn>
              </a:cxnLst>
              <a:rect l="0" t="0" r="r" b="b"/>
              <a:pathLst>
                <a:path w="599" h="352">
                  <a:moveTo>
                    <a:pt x="70" y="351"/>
                  </a:moveTo>
                  <a:lnTo>
                    <a:pt x="83" y="324"/>
                  </a:lnTo>
                  <a:lnTo>
                    <a:pt x="121" y="297"/>
                  </a:lnTo>
                  <a:lnTo>
                    <a:pt x="154" y="308"/>
                  </a:lnTo>
                  <a:lnTo>
                    <a:pt x="176" y="297"/>
                  </a:lnTo>
                  <a:lnTo>
                    <a:pt x="157" y="277"/>
                  </a:lnTo>
                  <a:lnTo>
                    <a:pt x="168" y="265"/>
                  </a:lnTo>
                  <a:lnTo>
                    <a:pt x="259" y="273"/>
                  </a:lnTo>
                  <a:lnTo>
                    <a:pt x="292" y="293"/>
                  </a:lnTo>
                  <a:lnTo>
                    <a:pt x="309" y="300"/>
                  </a:lnTo>
                  <a:lnTo>
                    <a:pt x="330" y="285"/>
                  </a:lnTo>
                  <a:lnTo>
                    <a:pt x="351" y="281"/>
                  </a:lnTo>
                  <a:lnTo>
                    <a:pt x="355" y="300"/>
                  </a:lnTo>
                  <a:lnTo>
                    <a:pt x="368" y="300"/>
                  </a:lnTo>
                  <a:lnTo>
                    <a:pt x="377" y="288"/>
                  </a:lnTo>
                  <a:lnTo>
                    <a:pt x="397" y="269"/>
                  </a:lnTo>
                  <a:lnTo>
                    <a:pt x="409" y="281"/>
                  </a:lnTo>
                  <a:lnTo>
                    <a:pt x="409" y="308"/>
                  </a:lnTo>
                  <a:lnTo>
                    <a:pt x="418" y="320"/>
                  </a:lnTo>
                  <a:lnTo>
                    <a:pt x="435" y="324"/>
                  </a:lnTo>
                  <a:lnTo>
                    <a:pt x="456" y="304"/>
                  </a:lnTo>
                  <a:lnTo>
                    <a:pt x="484" y="297"/>
                  </a:lnTo>
                  <a:lnTo>
                    <a:pt x="539" y="246"/>
                  </a:lnTo>
                  <a:lnTo>
                    <a:pt x="569" y="249"/>
                  </a:lnTo>
                  <a:lnTo>
                    <a:pt x="598" y="238"/>
                  </a:lnTo>
                  <a:lnTo>
                    <a:pt x="560" y="171"/>
                  </a:lnTo>
                  <a:lnTo>
                    <a:pt x="573" y="152"/>
                  </a:lnTo>
                  <a:lnTo>
                    <a:pt x="569" y="144"/>
                  </a:lnTo>
                  <a:lnTo>
                    <a:pt x="547" y="137"/>
                  </a:lnTo>
                  <a:lnTo>
                    <a:pt x="514" y="121"/>
                  </a:lnTo>
                  <a:lnTo>
                    <a:pt x="497" y="109"/>
                  </a:lnTo>
                  <a:lnTo>
                    <a:pt x="476" y="121"/>
                  </a:lnTo>
                  <a:lnTo>
                    <a:pt x="451" y="102"/>
                  </a:lnTo>
                  <a:lnTo>
                    <a:pt x="421" y="102"/>
                  </a:lnTo>
                  <a:lnTo>
                    <a:pt x="397" y="90"/>
                  </a:lnTo>
                  <a:lnTo>
                    <a:pt x="388" y="70"/>
                  </a:lnTo>
                  <a:lnTo>
                    <a:pt x="377" y="59"/>
                  </a:lnTo>
                  <a:lnTo>
                    <a:pt x="359" y="66"/>
                  </a:lnTo>
                  <a:lnTo>
                    <a:pt x="343" y="59"/>
                  </a:lnTo>
                  <a:lnTo>
                    <a:pt x="292" y="66"/>
                  </a:lnTo>
                  <a:lnTo>
                    <a:pt x="238" y="54"/>
                  </a:lnTo>
                  <a:lnTo>
                    <a:pt x="176" y="0"/>
                  </a:lnTo>
                  <a:lnTo>
                    <a:pt x="154" y="15"/>
                  </a:lnTo>
                  <a:lnTo>
                    <a:pt x="146" y="8"/>
                  </a:lnTo>
                  <a:lnTo>
                    <a:pt x="133" y="8"/>
                  </a:lnTo>
                  <a:lnTo>
                    <a:pt x="74" y="8"/>
                  </a:lnTo>
                  <a:lnTo>
                    <a:pt x="66" y="15"/>
                  </a:lnTo>
                  <a:lnTo>
                    <a:pt x="83" y="35"/>
                  </a:lnTo>
                  <a:lnTo>
                    <a:pt x="100" y="39"/>
                  </a:lnTo>
                  <a:lnTo>
                    <a:pt x="116" y="43"/>
                  </a:lnTo>
                  <a:lnTo>
                    <a:pt x="108" y="54"/>
                  </a:lnTo>
                  <a:lnTo>
                    <a:pt x="78" y="66"/>
                  </a:lnTo>
                  <a:lnTo>
                    <a:pt x="74" y="90"/>
                  </a:lnTo>
                  <a:lnTo>
                    <a:pt x="78" y="98"/>
                  </a:lnTo>
                  <a:lnTo>
                    <a:pt x="83" y="125"/>
                  </a:lnTo>
                  <a:lnTo>
                    <a:pt x="100" y="129"/>
                  </a:lnTo>
                  <a:lnTo>
                    <a:pt x="121" y="148"/>
                  </a:lnTo>
                  <a:lnTo>
                    <a:pt x="125" y="191"/>
                  </a:lnTo>
                  <a:lnTo>
                    <a:pt x="121" y="207"/>
                  </a:lnTo>
                  <a:lnTo>
                    <a:pt x="108" y="203"/>
                  </a:lnTo>
                  <a:lnTo>
                    <a:pt x="74" y="230"/>
                  </a:lnTo>
                  <a:lnTo>
                    <a:pt x="16" y="238"/>
                  </a:lnTo>
                  <a:lnTo>
                    <a:pt x="0" y="254"/>
                  </a:lnTo>
                  <a:lnTo>
                    <a:pt x="11" y="269"/>
                  </a:lnTo>
                  <a:lnTo>
                    <a:pt x="16" y="300"/>
                  </a:lnTo>
                  <a:lnTo>
                    <a:pt x="28" y="304"/>
                  </a:lnTo>
                  <a:lnTo>
                    <a:pt x="70" y="35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4" name="Freeform 25"/>
            <p:cNvSpPr>
              <a:spLocks/>
            </p:cNvSpPr>
            <p:nvPr/>
          </p:nvSpPr>
          <p:spPr bwMode="auto">
            <a:xfrm>
              <a:off x="4987931" y="3840163"/>
              <a:ext cx="917576" cy="544511"/>
            </a:xfrm>
            <a:custGeom>
              <a:avLst/>
              <a:gdLst/>
              <a:ahLst/>
              <a:cxnLst>
                <a:cxn ang="0">
                  <a:pos x="83" y="324"/>
                </a:cxn>
                <a:cxn ang="0">
                  <a:pos x="154" y="308"/>
                </a:cxn>
                <a:cxn ang="0">
                  <a:pos x="157" y="277"/>
                </a:cxn>
                <a:cxn ang="0">
                  <a:pos x="259" y="273"/>
                </a:cxn>
                <a:cxn ang="0">
                  <a:pos x="309" y="300"/>
                </a:cxn>
                <a:cxn ang="0">
                  <a:pos x="351" y="281"/>
                </a:cxn>
                <a:cxn ang="0">
                  <a:pos x="368" y="300"/>
                </a:cxn>
                <a:cxn ang="0">
                  <a:pos x="397" y="269"/>
                </a:cxn>
                <a:cxn ang="0">
                  <a:pos x="409" y="308"/>
                </a:cxn>
                <a:cxn ang="0">
                  <a:pos x="435" y="324"/>
                </a:cxn>
                <a:cxn ang="0">
                  <a:pos x="484" y="297"/>
                </a:cxn>
                <a:cxn ang="0">
                  <a:pos x="569" y="249"/>
                </a:cxn>
                <a:cxn ang="0">
                  <a:pos x="560" y="171"/>
                </a:cxn>
                <a:cxn ang="0">
                  <a:pos x="569" y="144"/>
                </a:cxn>
                <a:cxn ang="0">
                  <a:pos x="514" y="121"/>
                </a:cxn>
                <a:cxn ang="0">
                  <a:pos x="476" y="121"/>
                </a:cxn>
                <a:cxn ang="0">
                  <a:pos x="421" y="102"/>
                </a:cxn>
                <a:cxn ang="0">
                  <a:pos x="388" y="70"/>
                </a:cxn>
                <a:cxn ang="0">
                  <a:pos x="359" y="66"/>
                </a:cxn>
                <a:cxn ang="0">
                  <a:pos x="292" y="66"/>
                </a:cxn>
                <a:cxn ang="0">
                  <a:pos x="176" y="0"/>
                </a:cxn>
                <a:cxn ang="0">
                  <a:pos x="146" y="8"/>
                </a:cxn>
                <a:cxn ang="0">
                  <a:pos x="74" y="8"/>
                </a:cxn>
                <a:cxn ang="0">
                  <a:pos x="83" y="35"/>
                </a:cxn>
                <a:cxn ang="0">
                  <a:pos x="116" y="43"/>
                </a:cxn>
                <a:cxn ang="0">
                  <a:pos x="78" y="66"/>
                </a:cxn>
                <a:cxn ang="0">
                  <a:pos x="78" y="98"/>
                </a:cxn>
                <a:cxn ang="0">
                  <a:pos x="100" y="129"/>
                </a:cxn>
                <a:cxn ang="0">
                  <a:pos x="125" y="191"/>
                </a:cxn>
                <a:cxn ang="0">
                  <a:pos x="108" y="203"/>
                </a:cxn>
                <a:cxn ang="0">
                  <a:pos x="16" y="238"/>
                </a:cxn>
                <a:cxn ang="0">
                  <a:pos x="11" y="269"/>
                </a:cxn>
                <a:cxn ang="0">
                  <a:pos x="28" y="304"/>
                </a:cxn>
              </a:cxnLst>
              <a:rect l="0" t="0" r="r" b="b"/>
              <a:pathLst>
                <a:path w="599" h="352">
                  <a:moveTo>
                    <a:pt x="70" y="351"/>
                  </a:moveTo>
                  <a:lnTo>
                    <a:pt x="83" y="324"/>
                  </a:lnTo>
                  <a:lnTo>
                    <a:pt x="121" y="297"/>
                  </a:lnTo>
                  <a:lnTo>
                    <a:pt x="154" y="308"/>
                  </a:lnTo>
                  <a:lnTo>
                    <a:pt x="176" y="297"/>
                  </a:lnTo>
                  <a:lnTo>
                    <a:pt x="157" y="277"/>
                  </a:lnTo>
                  <a:lnTo>
                    <a:pt x="168" y="265"/>
                  </a:lnTo>
                  <a:lnTo>
                    <a:pt x="259" y="273"/>
                  </a:lnTo>
                  <a:lnTo>
                    <a:pt x="292" y="293"/>
                  </a:lnTo>
                  <a:lnTo>
                    <a:pt x="309" y="300"/>
                  </a:lnTo>
                  <a:lnTo>
                    <a:pt x="330" y="285"/>
                  </a:lnTo>
                  <a:lnTo>
                    <a:pt x="351" y="281"/>
                  </a:lnTo>
                  <a:lnTo>
                    <a:pt x="355" y="300"/>
                  </a:lnTo>
                  <a:lnTo>
                    <a:pt x="368" y="300"/>
                  </a:lnTo>
                  <a:lnTo>
                    <a:pt x="377" y="288"/>
                  </a:lnTo>
                  <a:lnTo>
                    <a:pt x="397" y="269"/>
                  </a:lnTo>
                  <a:lnTo>
                    <a:pt x="409" y="281"/>
                  </a:lnTo>
                  <a:lnTo>
                    <a:pt x="409" y="308"/>
                  </a:lnTo>
                  <a:lnTo>
                    <a:pt x="418" y="320"/>
                  </a:lnTo>
                  <a:lnTo>
                    <a:pt x="435" y="324"/>
                  </a:lnTo>
                  <a:lnTo>
                    <a:pt x="456" y="304"/>
                  </a:lnTo>
                  <a:lnTo>
                    <a:pt x="484" y="297"/>
                  </a:lnTo>
                  <a:lnTo>
                    <a:pt x="539" y="246"/>
                  </a:lnTo>
                  <a:lnTo>
                    <a:pt x="569" y="249"/>
                  </a:lnTo>
                  <a:lnTo>
                    <a:pt x="598" y="238"/>
                  </a:lnTo>
                  <a:lnTo>
                    <a:pt x="560" y="171"/>
                  </a:lnTo>
                  <a:lnTo>
                    <a:pt x="573" y="152"/>
                  </a:lnTo>
                  <a:lnTo>
                    <a:pt x="569" y="144"/>
                  </a:lnTo>
                  <a:lnTo>
                    <a:pt x="547" y="137"/>
                  </a:lnTo>
                  <a:lnTo>
                    <a:pt x="514" y="121"/>
                  </a:lnTo>
                  <a:lnTo>
                    <a:pt x="497" y="109"/>
                  </a:lnTo>
                  <a:lnTo>
                    <a:pt x="476" y="121"/>
                  </a:lnTo>
                  <a:lnTo>
                    <a:pt x="451" y="102"/>
                  </a:lnTo>
                  <a:lnTo>
                    <a:pt x="421" y="102"/>
                  </a:lnTo>
                  <a:lnTo>
                    <a:pt x="397" y="90"/>
                  </a:lnTo>
                  <a:lnTo>
                    <a:pt x="388" y="70"/>
                  </a:lnTo>
                  <a:lnTo>
                    <a:pt x="377" y="59"/>
                  </a:lnTo>
                  <a:lnTo>
                    <a:pt x="359" y="66"/>
                  </a:lnTo>
                  <a:lnTo>
                    <a:pt x="343" y="59"/>
                  </a:lnTo>
                  <a:lnTo>
                    <a:pt x="292" y="66"/>
                  </a:lnTo>
                  <a:lnTo>
                    <a:pt x="238" y="54"/>
                  </a:lnTo>
                  <a:lnTo>
                    <a:pt x="176" y="0"/>
                  </a:lnTo>
                  <a:lnTo>
                    <a:pt x="154" y="15"/>
                  </a:lnTo>
                  <a:lnTo>
                    <a:pt x="146" y="8"/>
                  </a:lnTo>
                  <a:lnTo>
                    <a:pt x="133" y="8"/>
                  </a:lnTo>
                  <a:lnTo>
                    <a:pt x="74" y="8"/>
                  </a:lnTo>
                  <a:lnTo>
                    <a:pt x="66" y="15"/>
                  </a:lnTo>
                  <a:lnTo>
                    <a:pt x="83" y="35"/>
                  </a:lnTo>
                  <a:lnTo>
                    <a:pt x="100" y="39"/>
                  </a:lnTo>
                  <a:lnTo>
                    <a:pt x="116" y="43"/>
                  </a:lnTo>
                  <a:lnTo>
                    <a:pt x="108" y="54"/>
                  </a:lnTo>
                  <a:lnTo>
                    <a:pt x="78" y="66"/>
                  </a:lnTo>
                  <a:lnTo>
                    <a:pt x="74" y="90"/>
                  </a:lnTo>
                  <a:lnTo>
                    <a:pt x="78" y="98"/>
                  </a:lnTo>
                  <a:lnTo>
                    <a:pt x="83" y="125"/>
                  </a:lnTo>
                  <a:lnTo>
                    <a:pt x="100" y="129"/>
                  </a:lnTo>
                  <a:lnTo>
                    <a:pt x="121" y="148"/>
                  </a:lnTo>
                  <a:lnTo>
                    <a:pt x="125" y="191"/>
                  </a:lnTo>
                  <a:lnTo>
                    <a:pt x="121" y="207"/>
                  </a:lnTo>
                  <a:lnTo>
                    <a:pt x="108" y="203"/>
                  </a:lnTo>
                  <a:lnTo>
                    <a:pt x="74" y="230"/>
                  </a:lnTo>
                  <a:lnTo>
                    <a:pt x="16" y="238"/>
                  </a:lnTo>
                  <a:lnTo>
                    <a:pt x="0" y="254"/>
                  </a:lnTo>
                  <a:lnTo>
                    <a:pt x="11" y="269"/>
                  </a:lnTo>
                  <a:lnTo>
                    <a:pt x="16" y="300"/>
                  </a:lnTo>
                  <a:lnTo>
                    <a:pt x="28" y="304"/>
                  </a:lnTo>
                  <a:lnTo>
                    <a:pt x="70" y="35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5" name="Freeform 26"/>
            <p:cNvSpPr>
              <a:spLocks/>
            </p:cNvSpPr>
            <p:nvPr/>
          </p:nvSpPr>
          <p:spPr bwMode="auto">
            <a:xfrm>
              <a:off x="3717930" y="3760787"/>
              <a:ext cx="1466851" cy="1055688"/>
            </a:xfrm>
            <a:custGeom>
              <a:avLst/>
              <a:gdLst/>
              <a:ahLst/>
              <a:cxnLst>
                <a:cxn ang="0">
                  <a:pos x="373" y="59"/>
                </a:cxn>
                <a:cxn ang="0">
                  <a:pos x="355" y="20"/>
                </a:cxn>
                <a:cxn ang="0">
                  <a:pos x="418" y="0"/>
                </a:cxn>
                <a:cxn ang="0">
                  <a:pos x="431" y="39"/>
                </a:cxn>
                <a:cxn ang="0">
                  <a:pos x="486" y="86"/>
                </a:cxn>
                <a:cxn ang="0">
                  <a:pos x="516" y="86"/>
                </a:cxn>
                <a:cxn ang="0">
                  <a:pos x="541" y="129"/>
                </a:cxn>
                <a:cxn ang="0">
                  <a:pos x="604" y="121"/>
                </a:cxn>
                <a:cxn ang="0">
                  <a:pos x="628" y="102"/>
                </a:cxn>
                <a:cxn ang="0">
                  <a:pos x="648" y="121"/>
                </a:cxn>
                <a:cxn ang="0">
                  <a:pos x="711" y="114"/>
                </a:cxn>
                <a:cxn ang="0">
                  <a:pos x="725" y="133"/>
                </a:cxn>
                <a:cxn ang="0">
                  <a:pos x="796" y="156"/>
                </a:cxn>
                <a:cxn ang="0">
                  <a:pos x="876" y="168"/>
                </a:cxn>
                <a:cxn ang="0">
                  <a:pos x="917" y="176"/>
                </a:cxn>
                <a:cxn ang="0">
                  <a:pos x="955" y="200"/>
                </a:cxn>
                <a:cxn ang="0">
                  <a:pos x="955" y="258"/>
                </a:cxn>
                <a:cxn ang="0">
                  <a:pos x="908" y="281"/>
                </a:cxn>
                <a:cxn ang="0">
                  <a:pos x="834" y="305"/>
                </a:cxn>
                <a:cxn ang="0">
                  <a:pos x="850" y="351"/>
                </a:cxn>
                <a:cxn ang="0">
                  <a:pos x="905" y="402"/>
                </a:cxn>
                <a:cxn ang="0">
                  <a:pos x="879" y="480"/>
                </a:cxn>
                <a:cxn ang="0">
                  <a:pos x="834" y="429"/>
                </a:cxn>
                <a:cxn ang="0">
                  <a:pos x="816" y="410"/>
                </a:cxn>
                <a:cxn ang="0">
                  <a:pos x="766" y="402"/>
                </a:cxn>
                <a:cxn ang="0">
                  <a:pos x="730" y="437"/>
                </a:cxn>
                <a:cxn ang="0">
                  <a:pos x="699" y="457"/>
                </a:cxn>
                <a:cxn ang="0">
                  <a:pos x="654" y="449"/>
                </a:cxn>
                <a:cxn ang="0">
                  <a:pos x="628" y="485"/>
                </a:cxn>
                <a:cxn ang="0">
                  <a:pos x="683" y="524"/>
                </a:cxn>
                <a:cxn ang="0">
                  <a:pos x="604" y="531"/>
                </a:cxn>
                <a:cxn ang="0">
                  <a:pos x="577" y="508"/>
                </a:cxn>
                <a:cxn ang="0">
                  <a:pos x="528" y="515"/>
                </a:cxn>
                <a:cxn ang="0">
                  <a:pos x="516" y="480"/>
                </a:cxn>
                <a:cxn ang="0">
                  <a:pos x="489" y="461"/>
                </a:cxn>
                <a:cxn ang="0">
                  <a:pos x="486" y="488"/>
                </a:cxn>
                <a:cxn ang="0">
                  <a:pos x="457" y="512"/>
                </a:cxn>
                <a:cxn ang="0">
                  <a:pos x="410" y="582"/>
                </a:cxn>
                <a:cxn ang="0">
                  <a:pos x="398" y="664"/>
                </a:cxn>
                <a:cxn ang="0">
                  <a:pos x="335" y="680"/>
                </a:cxn>
                <a:cxn ang="0">
                  <a:pos x="247" y="543"/>
                </a:cxn>
                <a:cxn ang="0">
                  <a:pos x="196" y="519"/>
                </a:cxn>
                <a:cxn ang="0">
                  <a:pos x="201" y="485"/>
                </a:cxn>
                <a:cxn ang="0">
                  <a:pos x="154" y="488"/>
                </a:cxn>
                <a:cxn ang="0">
                  <a:pos x="113" y="422"/>
                </a:cxn>
                <a:cxn ang="0">
                  <a:pos x="105" y="297"/>
                </a:cxn>
                <a:cxn ang="0">
                  <a:pos x="99" y="234"/>
                </a:cxn>
                <a:cxn ang="0">
                  <a:pos x="0" y="114"/>
                </a:cxn>
                <a:cxn ang="0">
                  <a:pos x="12" y="82"/>
                </a:cxn>
                <a:cxn ang="0">
                  <a:pos x="151" y="86"/>
                </a:cxn>
                <a:cxn ang="0">
                  <a:pos x="193" y="94"/>
                </a:cxn>
                <a:cxn ang="0">
                  <a:pos x="264" y="125"/>
                </a:cxn>
                <a:cxn ang="0">
                  <a:pos x="272" y="90"/>
                </a:cxn>
                <a:cxn ang="0">
                  <a:pos x="319" y="94"/>
                </a:cxn>
                <a:cxn ang="0">
                  <a:pos x="360" y="86"/>
                </a:cxn>
              </a:cxnLst>
              <a:rect l="0" t="0" r="r" b="b"/>
              <a:pathLst>
                <a:path w="961" h="681">
                  <a:moveTo>
                    <a:pt x="360" y="86"/>
                  </a:moveTo>
                  <a:lnTo>
                    <a:pt x="373" y="59"/>
                  </a:lnTo>
                  <a:lnTo>
                    <a:pt x="360" y="43"/>
                  </a:lnTo>
                  <a:lnTo>
                    <a:pt x="355" y="20"/>
                  </a:lnTo>
                  <a:lnTo>
                    <a:pt x="406" y="0"/>
                  </a:lnTo>
                  <a:lnTo>
                    <a:pt x="418" y="0"/>
                  </a:lnTo>
                  <a:lnTo>
                    <a:pt x="426" y="16"/>
                  </a:lnTo>
                  <a:lnTo>
                    <a:pt x="431" y="39"/>
                  </a:lnTo>
                  <a:lnTo>
                    <a:pt x="457" y="55"/>
                  </a:lnTo>
                  <a:lnTo>
                    <a:pt x="486" y="86"/>
                  </a:lnTo>
                  <a:lnTo>
                    <a:pt x="506" y="75"/>
                  </a:lnTo>
                  <a:lnTo>
                    <a:pt x="516" y="86"/>
                  </a:lnTo>
                  <a:lnTo>
                    <a:pt x="520" y="114"/>
                  </a:lnTo>
                  <a:lnTo>
                    <a:pt x="541" y="129"/>
                  </a:lnTo>
                  <a:lnTo>
                    <a:pt x="594" y="133"/>
                  </a:lnTo>
                  <a:lnTo>
                    <a:pt x="604" y="121"/>
                  </a:lnTo>
                  <a:lnTo>
                    <a:pt x="599" y="110"/>
                  </a:lnTo>
                  <a:lnTo>
                    <a:pt x="628" y="102"/>
                  </a:lnTo>
                  <a:lnTo>
                    <a:pt x="645" y="105"/>
                  </a:lnTo>
                  <a:lnTo>
                    <a:pt x="648" y="121"/>
                  </a:lnTo>
                  <a:lnTo>
                    <a:pt x="662" y="125"/>
                  </a:lnTo>
                  <a:lnTo>
                    <a:pt x="711" y="114"/>
                  </a:lnTo>
                  <a:lnTo>
                    <a:pt x="725" y="117"/>
                  </a:lnTo>
                  <a:lnTo>
                    <a:pt x="725" y="133"/>
                  </a:lnTo>
                  <a:lnTo>
                    <a:pt x="750" y="137"/>
                  </a:lnTo>
                  <a:lnTo>
                    <a:pt x="796" y="156"/>
                  </a:lnTo>
                  <a:lnTo>
                    <a:pt x="821" y="149"/>
                  </a:lnTo>
                  <a:lnTo>
                    <a:pt x="876" y="168"/>
                  </a:lnTo>
                  <a:lnTo>
                    <a:pt x="887" y="183"/>
                  </a:lnTo>
                  <a:lnTo>
                    <a:pt x="917" y="176"/>
                  </a:lnTo>
                  <a:lnTo>
                    <a:pt x="934" y="180"/>
                  </a:lnTo>
                  <a:lnTo>
                    <a:pt x="955" y="200"/>
                  </a:lnTo>
                  <a:lnTo>
                    <a:pt x="960" y="242"/>
                  </a:lnTo>
                  <a:lnTo>
                    <a:pt x="955" y="258"/>
                  </a:lnTo>
                  <a:lnTo>
                    <a:pt x="942" y="254"/>
                  </a:lnTo>
                  <a:lnTo>
                    <a:pt x="908" y="281"/>
                  </a:lnTo>
                  <a:lnTo>
                    <a:pt x="850" y="290"/>
                  </a:lnTo>
                  <a:lnTo>
                    <a:pt x="834" y="305"/>
                  </a:lnTo>
                  <a:lnTo>
                    <a:pt x="845" y="320"/>
                  </a:lnTo>
                  <a:lnTo>
                    <a:pt x="850" y="351"/>
                  </a:lnTo>
                  <a:lnTo>
                    <a:pt x="863" y="356"/>
                  </a:lnTo>
                  <a:lnTo>
                    <a:pt x="905" y="402"/>
                  </a:lnTo>
                  <a:lnTo>
                    <a:pt x="908" y="465"/>
                  </a:lnTo>
                  <a:lnTo>
                    <a:pt x="879" y="480"/>
                  </a:lnTo>
                  <a:lnTo>
                    <a:pt x="859" y="461"/>
                  </a:lnTo>
                  <a:lnTo>
                    <a:pt x="834" y="429"/>
                  </a:lnTo>
                  <a:lnTo>
                    <a:pt x="834" y="414"/>
                  </a:lnTo>
                  <a:lnTo>
                    <a:pt x="816" y="410"/>
                  </a:lnTo>
                  <a:lnTo>
                    <a:pt x="800" y="418"/>
                  </a:lnTo>
                  <a:lnTo>
                    <a:pt x="766" y="402"/>
                  </a:lnTo>
                  <a:lnTo>
                    <a:pt x="754" y="434"/>
                  </a:lnTo>
                  <a:lnTo>
                    <a:pt x="730" y="437"/>
                  </a:lnTo>
                  <a:lnTo>
                    <a:pt x="708" y="465"/>
                  </a:lnTo>
                  <a:lnTo>
                    <a:pt x="699" y="457"/>
                  </a:lnTo>
                  <a:lnTo>
                    <a:pt x="678" y="465"/>
                  </a:lnTo>
                  <a:lnTo>
                    <a:pt x="654" y="449"/>
                  </a:lnTo>
                  <a:lnTo>
                    <a:pt x="628" y="473"/>
                  </a:lnTo>
                  <a:lnTo>
                    <a:pt x="628" y="485"/>
                  </a:lnTo>
                  <a:lnTo>
                    <a:pt x="675" y="508"/>
                  </a:lnTo>
                  <a:lnTo>
                    <a:pt x="683" y="524"/>
                  </a:lnTo>
                  <a:lnTo>
                    <a:pt x="654" y="535"/>
                  </a:lnTo>
                  <a:lnTo>
                    <a:pt x="604" y="531"/>
                  </a:lnTo>
                  <a:lnTo>
                    <a:pt x="599" y="515"/>
                  </a:lnTo>
                  <a:lnTo>
                    <a:pt x="577" y="508"/>
                  </a:lnTo>
                  <a:lnTo>
                    <a:pt x="549" y="524"/>
                  </a:lnTo>
                  <a:lnTo>
                    <a:pt x="528" y="515"/>
                  </a:lnTo>
                  <a:lnTo>
                    <a:pt x="528" y="492"/>
                  </a:lnTo>
                  <a:lnTo>
                    <a:pt x="516" y="480"/>
                  </a:lnTo>
                  <a:lnTo>
                    <a:pt x="516" y="469"/>
                  </a:lnTo>
                  <a:lnTo>
                    <a:pt x="489" y="461"/>
                  </a:lnTo>
                  <a:lnTo>
                    <a:pt x="481" y="469"/>
                  </a:lnTo>
                  <a:lnTo>
                    <a:pt x="486" y="488"/>
                  </a:lnTo>
                  <a:lnTo>
                    <a:pt x="461" y="496"/>
                  </a:lnTo>
                  <a:lnTo>
                    <a:pt x="457" y="512"/>
                  </a:lnTo>
                  <a:lnTo>
                    <a:pt x="461" y="527"/>
                  </a:lnTo>
                  <a:lnTo>
                    <a:pt x="410" y="582"/>
                  </a:lnTo>
                  <a:lnTo>
                    <a:pt x="418" y="644"/>
                  </a:lnTo>
                  <a:lnTo>
                    <a:pt x="398" y="664"/>
                  </a:lnTo>
                  <a:lnTo>
                    <a:pt x="385" y="652"/>
                  </a:lnTo>
                  <a:lnTo>
                    <a:pt x="335" y="680"/>
                  </a:lnTo>
                  <a:lnTo>
                    <a:pt x="319" y="668"/>
                  </a:lnTo>
                  <a:lnTo>
                    <a:pt x="247" y="543"/>
                  </a:lnTo>
                  <a:lnTo>
                    <a:pt x="217" y="524"/>
                  </a:lnTo>
                  <a:lnTo>
                    <a:pt x="196" y="519"/>
                  </a:lnTo>
                  <a:lnTo>
                    <a:pt x="188" y="504"/>
                  </a:lnTo>
                  <a:lnTo>
                    <a:pt x="201" y="485"/>
                  </a:lnTo>
                  <a:lnTo>
                    <a:pt x="180" y="469"/>
                  </a:lnTo>
                  <a:lnTo>
                    <a:pt x="154" y="488"/>
                  </a:lnTo>
                  <a:lnTo>
                    <a:pt x="130" y="492"/>
                  </a:lnTo>
                  <a:lnTo>
                    <a:pt x="113" y="422"/>
                  </a:lnTo>
                  <a:lnTo>
                    <a:pt x="109" y="407"/>
                  </a:lnTo>
                  <a:lnTo>
                    <a:pt x="105" y="297"/>
                  </a:lnTo>
                  <a:lnTo>
                    <a:pt x="83" y="242"/>
                  </a:lnTo>
                  <a:lnTo>
                    <a:pt x="99" y="234"/>
                  </a:lnTo>
                  <a:lnTo>
                    <a:pt x="54" y="153"/>
                  </a:lnTo>
                  <a:lnTo>
                    <a:pt x="0" y="114"/>
                  </a:lnTo>
                  <a:lnTo>
                    <a:pt x="4" y="90"/>
                  </a:lnTo>
                  <a:lnTo>
                    <a:pt x="12" y="82"/>
                  </a:lnTo>
                  <a:lnTo>
                    <a:pt x="96" y="70"/>
                  </a:lnTo>
                  <a:lnTo>
                    <a:pt x="151" y="86"/>
                  </a:lnTo>
                  <a:lnTo>
                    <a:pt x="180" y="75"/>
                  </a:lnTo>
                  <a:lnTo>
                    <a:pt x="193" y="94"/>
                  </a:lnTo>
                  <a:lnTo>
                    <a:pt x="234" y="133"/>
                  </a:lnTo>
                  <a:lnTo>
                    <a:pt x="264" y="125"/>
                  </a:lnTo>
                  <a:lnTo>
                    <a:pt x="264" y="102"/>
                  </a:lnTo>
                  <a:lnTo>
                    <a:pt x="272" y="90"/>
                  </a:lnTo>
                  <a:lnTo>
                    <a:pt x="305" y="78"/>
                  </a:lnTo>
                  <a:lnTo>
                    <a:pt x="319" y="94"/>
                  </a:lnTo>
                  <a:lnTo>
                    <a:pt x="335" y="82"/>
                  </a:lnTo>
                  <a:lnTo>
                    <a:pt x="360" y="86"/>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6" name="Freeform 27"/>
            <p:cNvSpPr>
              <a:spLocks/>
            </p:cNvSpPr>
            <p:nvPr/>
          </p:nvSpPr>
          <p:spPr bwMode="auto">
            <a:xfrm>
              <a:off x="1571627" y="3359150"/>
              <a:ext cx="2320929" cy="1187449"/>
            </a:xfrm>
            <a:custGeom>
              <a:avLst/>
              <a:gdLst/>
              <a:ahLst/>
              <a:cxnLst>
                <a:cxn ang="0">
                  <a:pos x="921" y="730"/>
                </a:cxn>
                <a:cxn ang="0">
                  <a:pos x="947" y="757"/>
                </a:cxn>
                <a:cxn ang="0">
                  <a:pos x="1022" y="730"/>
                </a:cxn>
                <a:cxn ang="0">
                  <a:pos x="1068" y="699"/>
                </a:cxn>
                <a:cxn ang="0">
                  <a:pos x="1126" y="679"/>
                </a:cxn>
                <a:cxn ang="0">
                  <a:pos x="1189" y="660"/>
                </a:cxn>
                <a:cxn ang="0">
                  <a:pos x="1286" y="645"/>
                </a:cxn>
                <a:cxn ang="0">
                  <a:pos x="1290" y="679"/>
                </a:cxn>
                <a:cxn ang="0">
                  <a:pos x="1319" y="684"/>
                </a:cxn>
                <a:cxn ang="0">
                  <a:pos x="1303" y="726"/>
                </a:cxn>
                <a:cxn ang="0">
                  <a:pos x="1319" y="730"/>
                </a:cxn>
                <a:cxn ang="0">
                  <a:pos x="1403" y="726"/>
                </a:cxn>
                <a:cxn ang="0">
                  <a:pos x="1453" y="742"/>
                </a:cxn>
                <a:cxn ang="0">
                  <a:pos x="1474" y="750"/>
                </a:cxn>
                <a:cxn ang="0">
                  <a:pos x="1479" y="699"/>
                </a:cxn>
                <a:cxn ang="0">
                  <a:pos x="1513" y="664"/>
                </a:cxn>
                <a:cxn ang="0">
                  <a:pos x="1487" y="499"/>
                </a:cxn>
                <a:cxn ang="0">
                  <a:pos x="1458" y="410"/>
                </a:cxn>
                <a:cxn ang="0">
                  <a:pos x="1387" y="379"/>
                </a:cxn>
                <a:cxn ang="0">
                  <a:pos x="1340" y="460"/>
                </a:cxn>
                <a:cxn ang="0">
                  <a:pos x="1252" y="418"/>
                </a:cxn>
                <a:cxn ang="0">
                  <a:pos x="1094" y="362"/>
                </a:cxn>
                <a:cxn ang="0">
                  <a:pos x="1026" y="355"/>
                </a:cxn>
                <a:cxn ang="0">
                  <a:pos x="896" y="304"/>
                </a:cxn>
                <a:cxn ang="0">
                  <a:pos x="833" y="164"/>
                </a:cxn>
                <a:cxn ang="0">
                  <a:pos x="858" y="120"/>
                </a:cxn>
                <a:cxn ang="0">
                  <a:pos x="853" y="62"/>
                </a:cxn>
                <a:cxn ang="0">
                  <a:pos x="867" y="31"/>
                </a:cxn>
                <a:cxn ang="0">
                  <a:pos x="754" y="0"/>
                </a:cxn>
                <a:cxn ang="0">
                  <a:pos x="670" y="12"/>
                </a:cxn>
                <a:cxn ang="0">
                  <a:pos x="569" y="42"/>
                </a:cxn>
                <a:cxn ang="0">
                  <a:pos x="469" y="54"/>
                </a:cxn>
                <a:cxn ang="0">
                  <a:pos x="402" y="20"/>
                </a:cxn>
                <a:cxn ang="0">
                  <a:pos x="288" y="39"/>
                </a:cxn>
                <a:cxn ang="0">
                  <a:pos x="247" y="15"/>
                </a:cxn>
                <a:cxn ang="0">
                  <a:pos x="162" y="23"/>
                </a:cxn>
                <a:cxn ang="0">
                  <a:pos x="121" y="74"/>
                </a:cxn>
                <a:cxn ang="0">
                  <a:pos x="99" y="101"/>
                </a:cxn>
                <a:cxn ang="0">
                  <a:pos x="70" y="113"/>
                </a:cxn>
                <a:cxn ang="0">
                  <a:pos x="58" y="132"/>
                </a:cxn>
                <a:cxn ang="0">
                  <a:pos x="78" y="176"/>
                </a:cxn>
                <a:cxn ang="0">
                  <a:pos x="75" y="222"/>
                </a:cxn>
                <a:cxn ang="0">
                  <a:pos x="20" y="206"/>
                </a:cxn>
                <a:cxn ang="0">
                  <a:pos x="0" y="222"/>
                </a:cxn>
                <a:cxn ang="0">
                  <a:pos x="12" y="265"/>
                </a:cxn>
                <a:cxn ang="0">
                  <a:pos x="4" y="304"/>
                </a:cxn>
                <a:cxn ang="0">
                  <a:pos x="33" y="316"/>
                </a:cxn>
                <a:cxn ang="0">
                  <a:pos x="99" y="379"/>
                </a:cxn>
                <a:cxn ang="0">
                  <a:pos x="138" y="433"/>
                </a:cxn>
                <a:cxn ang="0">
                  <a:pos x="162" y="449"/>
                </a:cxn>
                <a:cxn ang="0">
                  <a:pos x="209" y="445"/>
                </a:cxn>
                <a:cxn ang="0">
                  <a:pos x="319" y="558"/>
                </a:cxn>
                <a:cxn ang="0">
                  <a:pos x="351" y="547"/>
                </a:cxn>
                <a:cxn ang="0">
                  <a:pos x="360" y="589"/>
                </a:cxn>
                <a:cxn ang="0">
                  <a:pos x="426" y="616"/>
                </a:cxn>
                <a:cxn ang="0">
                  <a:pos x="481" y="667"/>
                </a:cxn>
                <a:cxn ang="0">
                  <a:pos x="494" y="691"/>
                </a:cxn>
                <a:cxn ang="0">
                  <a:pos x="552" y="687"/>
                </a:cxn>
                <a:cxn ang="0">
                  <a:pos x="658" y="711"/>
                </a:cxn>
                <a:cxn ang="0">
                  <a:pos x="707" y="723"/>
                </a:cxn>
                <a:cxn ang="0">
                  <a:pos x="707" y="765"/>
                </a:cxn>
                <a:cxn ang="0">
                  <a:pos x="801" y="699"/>
                </a:cxn>
                <a:cxn ang="0">
                  <a:pos x="872" y="726"/>
                </a:cxn>
              </a:cxnLst>
              <a:rect l="0" t="0" r="r" b="b"/>
              <a:pathLst>
                <a:path w="1514" h="766">
                  <a:moveTo>
                    <a:pt x="872" y="726"/>
                  </a:moveTo>
                  <a:lnTo>
                    <a:pt x="921" y="730"/>
                  </a:lnTo>
                  <a:lnTo>
                    <a:pt x="938" y="753"/>
                  </a:lnTo>
                  <a:lnTo>
                    <a:pt x="947" y="757"/>
                  </a:lnTo>
                  <a:lnTo>
                    <a:pt x="1018" y="742"/>
                  </a:lnTo>
                  <a:lnTo>
                    <a:pt x="1022" y="730"/>
                  </a:lnTo>
                  <a:lnTo>
                    <a:pt x="1034" y="726"/>
                  </a:lnTo>
                  <a:lnTo>
                    <a:pt x="1068" y="699"/>
                  </a:lnTo>
                  <a:lnTo>
                    <a:pt x="1102" y="694"/>
                  </a:lnTo>
                  <a:lnTo>
                    <a:pt x="1126" y="679"/>
                  </a:lnTo>
                  <a:lnTo>
                    <a:pt x="1181" y="648"/>
                  </a:lnTo>
                  <a:lnTo>
                    <a:pt x="1189" y="660"/>
                  </a:lnTo>
                  <a:lnTo>
                    <a:pt x="1228" y="672"/>
                  </a:lnTo>
                  <a:lnTo>
                    <a:pt x="1286" y="645"/>
                  </a:lnTo>
                  <a:lnTo>
                    <a:pt x="1306" y="655"/>
                  </a:lnTo>
                  <a:lnTo>
                    <a:pt x="1290" y="679"/>
                  </a:lnTo>
                  <a:lnTo>
                    <a:pt x="1294" y="684"/>
                  </a:lnTo>
                  <a:lnTo>
                    <a:pt x="1319" y="684"/>
                  </a:lnTo>
                  <a:lnTo>
                    <a:pt x="1319" y="691"/>
                  </a:lnTo>
                  <a:lnTo>
                    <a:pt x="1303" y="726"/>
                  </a:lnTo>
                  <a:lnTo>
                    <a:pt x="1306" y="730"/>
                  </a:lnTo>
                  <a:lnTo>
                    <a:pt x="1319" y="730"/>
                  </a:lnTo>
                  <a:lnTo>
                    <a:pt x="1377" y="745"/>
                  </a:lnTo>
                  <a:lnTo>
                    <a:pt x="1403" y="726"/>
                  </a:lnTo>
                  <a:lnTo>
                    <a:pt x="1440" y="753"/>
                  </a:lnTo>
                  <a:lnTo>
                    <a:pt x="1453" y="742"/>
                  </a:lnTo>
                  <a:lnTo>
                    <a:pt x="1461" y="750"/>
                  </a:lnTo>
                  <a:lnTo>
                    <a:pt x="1474" y="750"/>
                  </a:lnTo>
                  <a:lnTo>
                    <a:pt x="1483" y="742"/>
                  </a:lnTo>
                  <a:lnTo>
                    <a:pt x="1479" y="699"/>
                  </a:lnTo>
                  <a:lnTo>
                    <a:pt x="1492" y="691"/>
                  </a:lnTo>
                  <a:lnTo>
                    <a:pt x="1513" y="664"/>
                  </a:lnTo>
                  <a:lnTo>
                    <a:pt x="1508" y="554"/>
                  </a:lnTo>
                  <a:lnTo>
                    <a:pt x="1487" y="499"/>
                  </a:lnTo>
                  <a:lnTo>
                    <a:pt x="1503" y="492"/>
                  </a:lnTo>
                  <a:lnTo>
                    <a:pt x="1458" y="410"/>
                  </a:lnTo>
                  <a:lnTo>
                    <a:pt x="1403" y="371"/>
                  </a:lnTo>
                  <a:lnTo>
                    <a:pt x="1387" y="379"/>
                  </a:lnTo>
                  <a:lnTo>
                    <a:pt x="1387" y="401"/>
                  </a:lnTo>
                  <a:lnTo>
                    <a:pt x="1340" y="460"/>
                  </a:lnTo>
                  <a:lnTo>
                    <a:pt x="1256" y="445"/>
                  </a:lnTo>
                  <a:lnTo>
                    <a:pt x="1252" y="418"/>
                  </a:lnTo>
                  <a:lnTo>
                    <a:pt x="1201" y="382"/>
                  </a:lnTo>
                  <a:lnTo>
                    <a:pt x="1094" y="362"/>
                  </a:lnTo>
                  <a:lnTo>
                    <a:pt x="1042" y="355"/>
                  </a:lnTo>
                  <a:lnTo>
                    <a:pt x="1026" y="355"/>
                  </a:lnTo>
                  <a:lnTo>
                    <a:pt x="984" y="323"/>
                  </a:lnTo>
                  <a:lnTo>
                    <a:pt x="896" y="304"/>
                  </a:lnTo>
                  <a:lnTo>
                    <a:pt x="837" y="195"/>
                  </a:lnTo>
                  <a:lnTo>
                    <a:pt x="833" y="164"/>
                  </a:lnTo>
                  <a:lnTo>
                    <a:pt x="858" y="156"/>
                  </a:lnTo>
                  <a:lnTo>
                    <a:pt x="858" y="120"/>
                  </a:lnTo>
                  <a:lnTo>
                    <a:pt x="875" y="78"/>
                  </a:lnTo>
                  <a:lnTo>
                    <a:pt x="853" y="62"/>
                  </a:lnTo>
                  <a:lnTo>
                    <a:pt x="884" y="39"/>
                  </a:lnTo>
                  <a:lnTo>
                    <a:pt x="867" y="31"/>
                  </a:lnTo>
                  <a:lnTo>
                    <a:pt x="825" y="31"/>
                  </a:lnTo>
                  <a:lnTo>
                    <a:pt x="754" y="0"/>
                  </a:lnTo>
                  <a:lnTo>
                    <a:pt x="707" y="0"/>
                  </a:lnTo>
                  <a:lnTo>
                    <a:pt x="670" y="12"/>
                  </a:lnTo>
                  <a:lnTo>
                    <a:pt x="632" y="12"/>
                  </a:lnTo>
                  <a:lnTo>
                    <a:pt x="569" y="42"/>
                  </a:lnTo>
                  <a:lnTo>
                    <a:pt x="519" y="35"/>
                  </a:lnTo>
                  <a:lnTo>
                    <a:pt x="469" y="54"/>
                  </a:lnTo>
                  <a:lnTo>
                    <a:pt x="426" y="39"/>
                  </a:lnTo>
                  <a:lnTo>
                    <a:pt x="402" y="20"/>
                  </a:lnTo>
                  <a:lnTo>
                    <a:pt x="335" y="12"/>
                  </a:lnTo>
                  <a:lnTo>
                    <a:pt x="288" y="39"/>
                  </a:lnTo>
                  <a:lnTo>
                    <a:pt x="264" y="27"/>
                  </a:lnTo>
                  <a:lnTo>
                    <a:pt x="247" y="15"/>
                  </a:lnTo>
                  <a:lnTo>
                    <a:pt x="196" y="3"/>
                  </a:lnTo>
                  <a:lnTo>
                    <a:pt x="162" y="23"/>
                  </a:lnTo>
                  <a:lnTo>
                    <a:pt x="151" y="59"/>
                  </a:lnTo>
                  <a:lnTo>
                    <a:pt x="121" y="74"/>
                  </a:lnTo>
                  <a:lnTo>
                    <a:pt x="117" y="93"/>
                  </a:lnTo>
                  <a:lnTo>
                    <a:pt x="99" y="101"/>
                  </a:lnTo>
                  <a:lnTo>
                    <a:pt x="78" y="98"/>
                  </a:lnTo>
                  <a:lnTo>
                    <a:pt x="70" y="113"/>
                  </a:lnTo>
                  <a:lnTo>
                    <a:pt x="67" y="132"/>
                  </a:lnTo>
                  <a:lnTo>
                    <a:pt x="58" y="132"/>
                  </a:lnTo>
                  <a:lnTo>
                    <a:pt x="54" y="156"/>
                  </a:lnTo>
                  <a:lnTo>
                    <a:pt x="78" y="176"/>
                  </a:lnTo>
                  <a:lnTo>
                    <a:pt x="83" y="211"/>
                  </a:lnTo>
                  <a:lnTo>
                    <a:pt x="75" y="222"/>
                  </a:lnTo>
                  <a:lnTo>
                    <a:pt x="37" y="226"/>
                  </a:lnTo>
                  <a:lnTo>
                    <a:pt x="20" y="206"/>
                  </a:lnTo>
                  <a:lnTo>
                    <a:pt x="0" y="211"/>
                  </a:lnTo>
                  <a:lnTo>
                    <a:pt x="0" y="222"/>
                  </a:lnTo>
                  <a:lnTo>
                    <a:pt x="8" y="250"/>
                  </a:lnTo>
                  <a:lnTo>
                    <a:pt x="12" y="265"/>
                  </a:lnTo>
                  <a:lnTo>
                    <a:pt x="12" y="289"/>
                  </a:lnTo>
                  <a:lnTo>
                    <a:pt x="4" y="304"/>
                  </a:lnTo>
                  <a:lnTo>
                    <a:pt x="8" y="316"/>
                  </a:lnTo>
                  <a:lnTo>
                    <a:pt x="33" y="316"/>
                  </a:lnTo>
                  <a:lnTo>
                    <a:pt x="46" y="340"/>
                  </a:lnTo>
                  <a:lnTo>
                    <a:pt x="99" y="379"/>
                  </a:lnTo>
                  <a:lnTo>
                    <a:pt x="99" y="391"/>
                  </a:lnTo>
                  <a:lnTo>
                    <a:pt x="138" y="433"/>
                  </a:lnTo>
                  <a:lnTo>
                    <a:pt x="151" y="445"/>
                  </a:lnTo>
                  <a:lnTo>
                    <a:pt x="162" y="449"/>
                  </a:lnTo>
                  <a:lnTo>
                    <a:pt x="188" y="430"/>
                  </a:lnTo>
                  <a:lnTo>
                    <a:pt x="209" y="445"/>
                  </a:lnTo>
                  <a:lnTo>
                    <a:pt x="300" y="519"/>
                  </a:lnTo>
                  <a:lnTo>
                    <a:pt x="319" y="558"/>
                  </a:lnTo>
                  <a:lnTo>
                    <a:pt x="339" y="558"/>
                  </a:lnTo>
                  <a:lnTo>
                    <a:pt x="351" y="547"/>
                  </a:lnTo>
                  <a:lnTo>
                    <a:pt x="360" y="554"/>
                  </a:lnTo>
                  <a:lnTo>
                    <a:pt x="360" y="589"/>
                  </a:lnTo>
                  <a:lnTo>
                    <a:pt x="414" y="616"/>
                  </a:lnTo>
                  <a:lnTo>
                    <a:pt x="426" y="616"/>
                  </a:lnTo>
                  <a:lnTo>
                    <a:pt x="434" y="645"/>
                  </a:lnTo>
                  <a:lnTo>
                    <a:pt x="481" y="667"/>
                  </a:lnTo>
                  <a:lnTo>
                    <a:pt x="486" y="684"/>
                  </a:lnTo>
                  <a:lnTo>
                    <a:pt x="494" y="691"/>
                  </a:lnTo>
                  <a:lnTo>
                    <a:pt x="532" y="687"/>
                  </a:lnTo>
                  <a:lnTo>
                    <a:pt x="552" y="687"/>
                  </a:lnTo>
                  <a:lnTo>
                    <a:pt x="587" y="711"/>
                  </a:lnTo>
                  <a:lnTo>
                    <a:pt x="658" y="711"/>
                  </a:lnTo>
                  <a:lnTo>
                    <a:pt x="699" y="706"/>
                  </a:lnTo>
                  <a:lnTo>
                    <a:pt x="707" y="723"/>
                  </a:lnTo>
                  <a:lnTo>
                    <a:pt x="699" y="753"/>
                  </a:lnTo>
                  <a:lnTo>
                    <a:pt x="707" y="765"/>
                  </a:lnTo>
                  <a:lnTo>
                    <a:pt x="749" y="734"/>
                  </a:lnTo>
                  <a:lnTo>
                    <a:pt x="801" y="699"/>
                  </a:lnTo>
                  <a:lnTo>
                    <a:pt x="837" y="706"/>
                  </a:lnTo>
                  <a:lnTo>
                    <a:pt x="872" y="726"/>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7" name="Freeform 28"/>
            <p:cNvSpPr>
              <a:spLocks/>
            </p:cNvSpPr>
            <p:nvPr/>
          </p:nvSpPr>
          <p:spPr bwMode="auto">
            <a:xfrm>
              <a:off x="2846391" y="3062287"/>
              <a:ext cx="1504951" cy="1011236"/>
            </a:xfrm>
            <a:custGeom>
              <a:avLst/>
              <a:gdLst/>
              <a:ahLst/>
              <a:cxnLst>
                <a:cxn ang="0">
                  <a:pos x="80" y="242"/>
                </a:cxn>
                <a:cxn ang="0">
                  <a:pos x="125" y="215"/>
                </a:cxn>
                <a:cxn ang="0">
                  <a:pos x="109" y="204"/>
                </a:cxn>
                <a:cxn ang="0">
                  <a:pos x="138" y="176"/>
                </a:cxn>
                <a:cxn ang="0">
                  <a:pos x="101" y="106"/>
                </a:cxn>
                <a:cxn ang="0">
                  <a:pos x="122" y="43"/>
                </a:cxn>
                <a:cxn ang="0">
                  <a:pos x="323" y="0"/>
                </a:cxn>
                <a:cxn ang="0">
                  <a:pos x="440" y="24"/>
                </a:cxn>
                <a:cxn ang="0">
                  <a:pos x="512" y="63"/>
                </a:cxn>
                <a:cxn ang="0">
                  <a:pos x="575" y="36"/>
                </a:cxn>
                <a:cxn ang="0">
                  <a:pos x="662" y="28"/>
                </a:cxn>
                <a:cxn ang="0">
                  <a:pos x="772" y="55"/>
                </a:cxn>
                <a:cxn ang="0">
                  <a:pos x="838" y="129"/>
                </a:cxn>
                <a:cxn ang="0">
                  <a:pos x="901" y="149"/>
                </a:cxn>
                <a:cxn ang="0">
                  <a:pos x="965" y="251"/>
                </a:cxn>
                <a:cxn ang="0">
                  <a:pos x="977" y="320"/>
                </a:cxn>
                <a:cxn ang="0">
                  <a:pos x="944" y="371"/>
                </a:cxn>
                <a:cxn ang="0">
                  <a:pos x="906" y="402"/>
                </a:cxn>
                <a:cxn ang="0">
                  <a:pos x="890" y="449"/>
                </a:cxn>
                <a:cxn ang="0">
                  <a:pos x="848" y="426"/>
                </a:cxn>
                <a:cxn ang="0">
                  <a:pos x="851" y="461"/>
                </a:cxn>
                <a:cxn ang="0">
                  <a:pos x="914" y="493"/>
                </a:cxn>
                <a:cxn ang="0">
                  <a:pos x="944" y="508"/>
                </a:cxn>
                <a:cxn ang="0">
                  <a:pos x="906" y="532"/>
                </a:cxn>
                <a:cxn ang="0">
                  <a:pos x="876" y="527"/>
                </a:cxn>
                <a:cxn ang="0">
                  <a:pos x="835" y="551"/>
                </a:cxn>
                <a:cxn ang="0">
                  <a:pos x="805" y="583"/>
                </a:cxn>
                <a:cxn ang="0">
                  <a:pos x="750" y="524"/>
                </a:cxn>
                <a:cxn ang="0">
                  <a:pos x="667" y="520"/>
                </a:cxn>
                <a:cxn ang="0">
                  <a:pos x="575" y="539"/>
                </a:cxn>
                <a:cxn ang="0">
                  <a:pos x="553" y="571"/>
                </a:cxn>
                <a:cxn ang="0">
                  <a:pos x="508" y="652"/>
                </a:cxn>
                <a:cxn ang="0">
                  <a:pos x="418" y="610"/>
                </a:cxn>
                <a:cxn ang="0">
                  <a:pos x="260" y="554"/>
                </a:cxn>
                <a:cxn ang="0">
                  <a:pos x="193" y="547"/>
                </a:cxn>
                <a:cxn ang="0">
                  <a:pos x="62" y="496"/>
                </a:cxn>
                <a:cxn ang="0">
                  <a:pos x="0" y="356"/>
                </a:cxn>
                <a:cxn ang="0">
                  <a:pos x="25" y="312"/>
                </a:cxn>
                <a:cxn ang="0">
                  <a:pos x="20" y="254"/>
                </a:cxn>
              </a:cxnLst>
              <a:rect l="0" t="0" r="r" b="b"/>
              <a:pathLst>
                <a:path w="983" h="653">
                  <a:moveTo>
                    <a:pt x="51" y="231"/>
                  </a:moveTo>
                  <a:lnTo>
                    <a:pt x="80" y="242"/>
                  </a:lnTo>
                  <a:lnTo>
                    <a:pt x="135" y="227"/>
                  </a:lnTo>
                  <a:lnTo>
                    <a:pt x="125" y="215"/>
                  </a:lnTo>
                  <a:lnTo>
                    <a:pt x="114" y="215"/>
                  </a:lnTo>
                  <a:lnTo>
                    <a:pt x="109" y="204"/>
                  </a:lnTo>
                  <a:lnTo>
                    <a:pt x="114" y="188"/>
                  </a:lnTo>
                  <a:lnTo>
                    <a:pt x="138" y="176"/>
                  </a:lnTo>
                  <a:lnTo>
                    <a:pt x="155" y="149"/>
                  </a:lnTo>
                  <a:lnTo>
                    <a:pt x="101" y="106"/>
                  </a:lnTo>
                  <a:lnTo>
                    <a:pt x="96" y="63"/>
                  </a:lnTo>
                  <a:lnTo>
                    <a:pt x="122" y="43"/>
                  </a:lnTo>
                  <a:lnTo>
                    <a:pt x="311" y="9"/>
                  </a:lnTo>
                  <a:lnTo>
                    <a:pt x="323" y="0"/>
                  </a:lnTo>
                  <a:lnTo>
                    <a:pt x="347" y="4"/>
                  </a:lnTo>
                  <a:lnTo>
                    <a:pt x="440" y="24"/>
                  </a:lnTo>
                  <a:lnTo>
                    <a:pt x="470" y="39"/>
                  </a:lnTo>
                  <a:lnTo>
                    <a:pt x="512" y="63"/>
                  </a:lnTo>
                  <a:lnTo>
                    <a:pt x="536" y="59"/>
                  </a:lnTo>
                  <a:lnTo>
                    <a:pt x="575" y="36"/>
                  </a:lnTo>
                  <a:lnTo>
                    <a:pt x="629" y="43"/>
                  </a:lnTo>
                  <a:lnTo>
                    <a:pt x="662" y="28"/>
                  </a:lnTo>
                  <a:lnTo>
                    <a:pt x="733" y="71"/>
                  </a:lnTo>
                  <a:lnTo>
                    <a:pt x="772" y="55"/>
                  </a:lnTo>
                  <a:lnTo>
                    <a:pt x="793" y="102"/>
                  </a:lnTo>
                  <a:lnTo>
                    <a:pt x="838" y="129"/>
                  </a:lnTo>
                  <a:lnTo>
                    <a:pt x="876" y="161"/>
                  </a:lnTo>
                  <a:lnTo>
                    <a:pt x="901" y="149"/>
                  </a:lnTo>
                  <a:lnTo>
                    <a:pt x="953" y="212"/>
                  </a:lnTo>
                  <a:lnTo>
                    <a:pt x="965" y="251"/>
                  </a:lnTo>
                  <a:lnTo>
                    <a:pt x="982" y="273"/>
                  </a:lnTo>
                  <a:lnTo>
                    <a:pt x="977" y="320"/>
                  </a:lnTo>
                  <a:lnTo>
                    <a:pt x="935" y="351"/>
                  </a:lnTo>
                  <a:lnTo>
                    <a:pt x="944" y="371"/>
                  </a:lnTo>
                  <a:lnTo>
                    <a:pt x="927" y="387"/>
                  </a:lnTo>
                  <a:lnTo>
                    <a:pt x="906" y="402"/>
                  </a:lnTo>
                  <a:lnTo>
                    <a:pt x="906" y="434"/>
                  </a:lnTo>
                  <a:lnTo>
                    <a:pt x="890" y="449"/>
                  </a:lnTo>
                  <a:lnTo>
                    <a:pt x="868" y="442"/>
                  </a:lnTo>
                  <a:lnTo>
                    <a:pt x="848" y="426"/>
                  </a:lnTo>
                  <a:lnTo>
                    <a:pt x="838" y="446"/>
                  </a:lnTo>
                  <a:lnTo>
                    <a:pt x="851" y="461"/>
                  </a:lnTo>
                  <a:lnTo>
                    <a:pt x="880" y="465"/>
                  </a:lnTo>
                  <a:lnTo>
                    <a:pt x="914" y="493"/>
                  </a:lnTo>
                  <a:lnTo>
                    <a:pt x="931" y="493"/>
                  </a:lnTo>
                  <a:lnTo>
                    <a:pt x="944" y="508"/>
                  </a:lnTo>
                  <a:lnTo>
                    <a:pt x="931" y="535"/>
                  </a:lnTo>
                  <a:lnTo>
                    <a:pt x="906" y="532"/>
                  </a:lnTo>
                  <a:lnTo>
                    <a:pt x="890" y="544"/>
                  </a:lnTo>
                  <a:lnTo>
                    <a:pt x="876" y="527"/>
                  </a:lnTo>
                  <a:lnTo>
                    <a:pt x="843" y="539"/>
                  </a:lnTo>
                  <a:lnTo>
                    <a:pt x="835" y="551"/>
                  </a:lnTo>
                  <a:lnTo>
                    <a:pt x="835" y="574"/>
                  </a:lnTo>
                  <a:lnTo>
                    <a:pt x="805" y="583"/>
                  </a:lnTo>
                  <a:lnTo>
                    <a:pt x="764" y="544"/>
                  </a:lnTo>
                  <a:lnTo>
                    <a:pt x="750" y="524"/>
                  </a:lnTo>
                  <a:lnTo>
                    <a:pt x="722" y="535"/>
                  </a:lnTo>
                  <a:lnTo>
                    <a:pt x="667" y="520"/>
                  </a:lnTo>
                  <a:lnTo>
                    <a:pt x="583" y="532"/>
                  </a:lnTo>
                  <a:lnTo>
                    <a:pt x="575" y="539"/>
                  </a:lnTo>
                  <a:lnTo>
                    <a:pt x="571" y="563"/>
                  </a:lnTo>
                  <a:lnTo>
                    <a:pt x="553" y="571"/>
                  </a:lnTo>
                  <a:lnTo>
                    <a:pt x="553" y="593"/>
                  </a:lnTo>
                  <a:lnTo>
                    <a:pt x="508" y="652"/>
                  </a:lnTo>
                  <a:lnTo>
                    <a:pt x="423" y="637"/>
                  </a:lnTo>
                  <a:lnTo>
                    <a:pt x="418" y="610"/>
                  </a:lnTo>
                  <a:lnTo>
                    <a:pt x="369" y="574"/>
                  </a:lnTo>
                  <a:lnTo>
                    <a:pt x="260" y="554"/>
                  </a:lnTo>
                  <a:lnTo>
                    <a:pt x="209" y="547"/>
                  </a:lnTo>
                  <a:lnTo>
                    <a:pt x="193" y="547"/>
                  </a:lnTo>
                  <a:lnTo>
                    <a:pt x="151" y="515"/>
                  </a:lnTo>
                  <a:lnTo>
                    <a:pt x="62" y="496"/>
                  </a:lnTo>
                  <a:lnTo>
                    <a:pt x="4" y="387"/>
                  </a:lnTo>
                  <a:lnTo>
                    <a:pt x="0" y="356"/>
                  </a:lnTo>
                  <a:lnTo>
                    <a:pt x="25" y="348"/>
                  </a:lnTo>
                  <a:lnTo>
                    <a:pt x="25" y="312"/>
                  </a:lnTo>
                  <a:lnTo>
                    <a:pt x="42" y="270"/>
                  </a:lnTo>
                  <a:lnTo>
                    <a:pt x="20" y="254"/>
                  </a:lnTo>
                  <a:lnTo>
                    <a:pt x="51" y="23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8" name="Freeform 29"/>
            <p:cNvSpPr>
              <a:spLocks/>
            </p:cNvSpPr>
            <p:nvPr/>
          </p:nvSpPr>
          <p:spPr bwMode="auto">
            <a:xfrm>
              <a:off x="2846391" y="3062287"/>
              <a:ext cx="1504951" cy="1011236"/>
            </a:xfrm>
            <a:custGeom>
              <a:avLst/>
              <a:gdLst/>
              <a:ahLst/>
              <a:cxnLst>
                <a:cxn ang="0">
                  <a:pos x="80" y="242"/>
                </a:cxn>
                <a:cxn ang="0">
                  <a:pos x="125" y="215"/>
                </a:cxn>
                <a:cxn ang="0">
                  <a:pos x="109" y="204"/>
                </a:cxn>
                <a:cxn ang="0">
                  <a:pos x="138" y="176"/>
                </a:cxn>
                <a:cxn ang="0">
                  <a:pos x="101" y="106"/>
                </a:cxn>
                <a:cxn ang="0">
                  <a:pos x="122" y="43"/>
                </a:cxn>
                <a:cxn ang="0">
                  <a:pos x="323" y="0"/>
                </a:cxn>
                <a:cxn ang="0">
                  <a:pos x="440" y="24"/>
                </a:cxn>
                <a:cxn ang="0">
                  <a:pos x="512" y="63"/>
                </a:cxn>
                <a:cxn ang="0">
                  <a:pos x="575" y="36"/>
                </a:cxn>
                <a:cxn ang="0">
                  <a:pos x="662" y="28"/>
                </a:cxn>
                <a:cxn ang="0">
                  <a:pos x="772" y="55"/>
                </a:cxn>
                <a:cxn ang="0">
                  <a:pos x="838" y="129"/>
                </a:cxn>
                <a:cxn ang="0">
                  <a:pos x="901" y="149"/>
                </a:cxn>
                <a:cxn ang="0">
                  <a:pos x="965" y="251"/>
                </a:cxn>
                <a:cxn ang="0">
                  <a:pos x="977" y="320"/>
                </a:cxn>
                <a:cxn ang="0">
                  <a:pos x="944" y="371"/>
                </a:cxn>
                <a:cxn ang="0">
                  <a:pos x="906" y="402"/>
                </a:cxn>
                <a:cxn ang="0">
                  <a:pos x="890" y="449"/>
                </a:cxn>
                <a:cxn ang="0">
                  <a:pos x="848" y="426"/>
                </a:cxn>
                <a:cxn ang="0">
                  <a:pos x="851" y="461"/>
                </a:cxn>
                <a:cxn ang="0">
                  <a:pos x="914" y="493"/>
                </a:cxn>
                <a:cxn ang="0">
                  <a:pos x="944" y="508"/>
                </a:cxn>
                <a:cxn ang="0">
                  <a:pos x="906" y="532"/>
                </a:cxn>
                <a:cxn ang="0">
                  <a:pos x="876" y="527"/>
                </a:cxn>
                <a:cxn ang="0">
                  <a:pos x="835" y="551"/>
                </a:cxn>
                <a:cxn ang="0">
                  <a:pos x="805" y="583"/>
                </a:cxn>
                <a:cxn ang="0">
                  <a:pos x="750" y="524"/>
                </a:cxn>
                <a:cxn ang="0">
                  <a:pos x="667" y="520"/>
                </a:cxn>
                <a:cxn ang="0">
                  <a:pos x="575" y="539"/>
                </a:cxn>
                <a:cxn ang="0">
                  <a:pos x="553" y="571"/>
                </a:cxn>
                <a:cxn ang="0">
                  <a:pos x="508" y="652"/>
                </a:cxn>
                <a:cxn ang="0">
                  <a:pos x="418" y="610"/>
                </a:cxn>
                <a:cxn ang="0">
                  <a:pos x="260" y="554"/>
                </a:cxn>
                <a:cxn ang="0">
                  <a:pos x="193" y="547"/>
                </a:cxn>
                <a:cxn ang="0">
                  <a:pos x="62" y="496"/>
                </a:cxn>
                <a:cxn ang="0">
                  <a:pos x="0" y="356"/>
                </a:cxn>
                <a:cxn ang="0">
                  <a:pos x="25" y="312"/>
                </a:cxn>
                <a:cxn ang="0">
                  <a:pos x="20" y="254"/>
                </a:cxn>
              </a:cxnLst>
              <a:rect l="0" t="0" r="r" b="b"/>
              <a:pathLst>
                <a:path w="983" h="653">
                  <a:moveTo>
                    <a:pt x="51" y="231"/>
                  </a:moveTo>
                  <a:lnTo>
                    <a:pt x="80" y="242"/>
                  </a:lnTo>
                  <a:lnTo>
                    <a:pt x="135" y="227"/>
                  </a:lnTo>
                  <a:lnTo>
                    <a:pt x="125" y="215"/>
                  </a:lnTo>
                  <a:lnTo>
                    <a:pt x="114" y="215"/>
                  </a:lnTo>
                  <a:lnTo>
                    <a:pt x="109" y="204"/>
                  </a:lnTo>
                  <a:lnTo>
                    <a:pt x="114" y="188"/>
                  </a:lnTo>
                  <a:lnTo>
                    <a:pt x="138" y="176"/>
                  </a:lnTo>
                  <a:lnTo>
                    <a:pt x="155" y="149"/>
                  </a:lnTo>
                  <a:lnTo>
                    <a:pt x="101" y="106"/>
                  </a:lnTo>
                  <a:lnTo>
                    <a:pt x="96" y="63"/>
                  </a:lnTo>
                  <a:lnTo>
                    <a:pt x="122" y="43"/>
                  </a:lnTo>
                  <a:lnTo>
                    <a:pt x="311" y="9"/>
                  </a:lnTo>
                  <a:lnTo>
                    <a:pt x="323" y="0"/>
                  </a:lnTo>
                  <a:lnTo>
                    <a:pt x="347" y="4"/>
                  </a:lnTo>
                  <a:lnTo>
                    <a:pt x="440" y="24"/>
                  </a:lnTo>
                  <a:lnTo>
                    <a:pt x="470" y="39"/>
                  </a:lnTo>
                  <a:lnTo>
                    <a:pt x="512" y="63"/>
                  </a:lnTo>
                  <a:lnTo>
                    <a:pt x="536" y="59"/>
                  </a:lnTo>
                  <a:lnTo>
                    <a:pt x="575" y="36"/>
                  </a:lnTo>
                  <a:lnTo>
                    <a:pt x="629" y="43"/>
                  </a:lnTo>
                  <a:lnTo>
                    <a:pt x="662" y="28"/>
                  </a:lnTo>
                  <a:lnTo>
                    <a:pt x="733" y="71"/>
                  </a:lnTo>
                  <a:lnTo>
                    <a:pt x="772" y="55"/>
                  </a:lnTo>
                  <a:lnTo>
                    <a:pt x="793" y="102"/>
                  </a:lnTo>
                  <a:lnTo>
                    <a:pt x="838" y="129"/>
                  </a:lnTo>
                  <a:lnTo>
                    <a:pt x="876" y="161"/>
                  </a:lnTo>
                  <a:lnTo>
                    <a:pt x="901" y="149"/>
                  </a:lnTo>
                  <a:lnTo>
                    <a:pt x="953" y="212"/>
                  </a:lnTo>
                  <a:lnTo>
                    <a:pt x="965" y="251"/>
                  </a:lnTo>
                  <a:lnTo>
                    <a:pt x="982" y="273"/>
                  </a:lnTo>
                  <a:lnTo>
                    <a:pt x="977" y="320"/>
                  </a:lnTo>
                  <a:lnTo>
                    <a:pt x="935" y="351"/>
                  </a:lnTo>
                  <a:lnTo>
                    <a:pt x="944" y="371"/>
                  </a:lnTo>
                  <a:lnTo>
                    <a:pt x="927" y="387"/>
                  </a:lnTo>
                  <a:lnTo>
                    <a:pt x="906" y="402"/>
                  </a:lnTo>
                  <a:lnTo>
                    <a:pt x="906" y="434"/>
                  </a:lnTo>
                  <a:lnTo>
                    <a:pt x="890" y="449"/>
                  </a:lnTo>
                  <a:lnTo>
                    <a:pt x="868" y="442"/>
                  </a:lnTo>
                  <a:lnTo>
                    <a:pt x="848" y="426"/>
                  </a:lnTo>
                  <a:lnTo>
                    <a:pt x="838" y="446"/>
                  </a:lnTo>
                  <a:lnTo>
                    <a:pt x="851" y="461"/>
                  </a:lnTo>
                  <a:lnTo>
                    <a:pt x="880" y="465"/>
                  </a:lnTo>
                  <a:lnTo>
                    <a:pt x="914" y="493"/>
                  </a:lnTo>
                  <a:lnTo>
                    <a:pt x="931" y="493"/>
                  </a:lnTo>
                  <a:lnTo>
                    <a:pt x="944" y="508"/>
                  </a:lnTo>
                  <a:lnTo>
                    <a:pt x="931" y="535"/>
                  </a:lnTo>
                  <a:lnTo>
                    <a:pt x="906" y="532"/>
                  </a:lnTo>
                  <a:lnTo>
                    <a:pt x="890" y="544"/>
                  </a:lnTo>
                  <a:lnTo>
                    <a:pt x="876" y="527"/>
                  </a:lnTo>
                  <a:lnTo>
                    <a:pt x="843" y="539"/>
                  </a:lnTo>
                  <a:lnTo>
                    <a:pt x="835" y="551"/>
                  </a:lnTo>
                  <a:lnTo>
                    <a:pt x="835" y="574"/>
                  </a:lnTo>
                  <a:lnTo>
                    <a:pt x="805" y="583"/>
                  </a:lnTo>
                  <a:lnTo>
                    <a:pt x="764" y="544"/>
                  </a:lnTo>
                  <a:lnTo>
                    <a:pt x="750" y="524"/>
                  </a:lnTo>
                  <a:lnTo>
                    <a:pt x="722" y="535"/>
                  </a:lnTo>
                  <a:lnTo>
                    <a:pt x="667" y="520"/>
                  </a:lnTo>
                  <a:lnTo>
                    <a:pt x="583" y="532"/>
                  </a:lnTo>
                  <a:lnTo>
                    <a:pt x="575" y="539"/>
                  </a:lnTo>
                  <a:lnTo>
                    <a:pt x="571" y="563"/>
                  </a:lnTo>
                  <a:lnTo>
                    <a:pt x="553" y="571"/>
                  </a:lnTo>
                  <a:lnTo>
                    <a:pt x="553" y="593"/>
                  </a:lnTo>
                  <a:lnTo>
                    <a:pt x="508" y="652"/>
                  </a:lnTo>
                  <a:lnTo>
                    <a:pt x="423" y="637"/>
                  </a:lnTo>
                  <a:lnTo>
                    <a:pt x="418" y="610"/>
                  </a:lnTo>
                  <a:lnTo>
                    <a:pt x="369" y="574"/>
                  </a:lnTo>
                  <a:lnTo>
                    <a:pt x="260" y="554"/>
                  </a:lnTo>
                  <a:lnTo>
                    <a:pt x="209" y="547"/>
                  </a:lnTo>
                  <a:lnTo>
                    <a:pt x="193" y="547"/>
                  </a:lnTo>
                  <a:lnTo>
                    <a:pt x="151" y="515"/>
                  </a:lnTo>
                  <a:lnTo>
                    <a:pt x="62" y="496"/>
                  </a:lnTo>
                  <a:lnTo>
                    <a:pt x="4" y="387"/>
                  </a:lnTo>
                  <a:lnTo>
                    <a:pt x="0" y="356"/>
                  </a:lnTo>
                  <a:lnTo>
                    <a:pt x="25" y="348"/>
                  </a:lnTo>
                  <a:lnTo>
                    <a:pt x="25" y="312"/>
                  </a:lnTo>
                  <a:lnTo>
                    <a:pt x="42" y="270"/>
                  </a:lnTo>
                  <a:lnTo>
                    <a:pt x="20" y="254"/>
                  </a:lnTo>
                  <a:lnTo>
                    <a:pt x="51" y="23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9" name="Freeform 30"/>
            <p:cNvSpPr>
              <a:spLocks/>
            </p:cNvSpPr>
            <p:nvPr/>
          </p:nvSpPr>
          <p:spPr bwMode="auto">
            <a:xfrm>
              <a:off x="3365505" y="2657475"/>
              <a:ext cx="1624016" cy="1309687"/>
            </a:xfrm>
            <a:custGeom>
              <a:avLst/>
              <a:gdLst/>
              <a:ahLst/>
              <a:cxnLst>
                <a:cxn ang="0">
                  <a:pos x="0" y="156"/>
                </a:cxn>
                <a:cxn ang="0">
                  <a:pos x="37" y="117"/>
                </a:cxn>
                <a:cxn ang="0">
                  <a:pos x="162" y="55"/>
                </a:cxn>
                <a:cxn ang="0">
                  <a:pos x="193" y="12"/>
                </a:cxn>
                <a:cxn ang="0">
                  <a:pos x="217" y="0"/>
                </a:cxn>
                <a:cxn ang="0">
                  <a:pos x="267" y="27"/>
                </a:cxn>
                <a:cxn ang="0">
                  <a:pos x="272" y="114"/>
                </a:cxn>
                <a:cxn ang="0">
                  <a:pos x="335" y="183"/>
                </a:cxn>
                <a:cxn ang="0">
                  <a:pos x="440" y="161"/>
                </a:cxn>
                <a:cxn ang="0">
                  <a:pos x="469" y="180"/>
                </a:cxn>
                <a:cxn ang="0">
                  <a:pos x="423" y="227"/>
                </a:cxn>
                <a:cxn ang="0">
                  <a:pos x="473" y="273"/>
                </a:cxn>
                <a:cxn ang="0">
                  <a:pos x="494" y="281"/>
                </a:cxn>
                <a:cxn ang="0">
                  <a:pos x="519" y="317"/>
                </a:cxn>
                <a:cxn ang="0">
                  <a:pos x="620" y="317"/>
                </a:cxn>
                <a:cxn ang="0">
                  <a:pos x="709" y="285"/>
                </a:cxn>
                <a:cxn ang="0">
                  <a:pos x="717" y="336"/>
                </a:cxn>
                <a:cxn ang="0">
                  <a:pos x="691" y="368"/>
                </a:cxn>
                <a:cxn ang="0">
                  <a:pos x="687" y="414"/>
                </a:cxn>
                <a:cxn ang="0">
                  <a:pos x="750" y="437"/>
                </a:cxn>
                <a:cxn ang="0">
                  <a:pos x="817" y="547"/>
                </a:cxn>
                <a:cxn ang="0">
                  <a:pos x="851" y="590"/>
                </a:cxn>
                <a:cxn ang="0">
                  <a:pos x="884" y="613"/>
                </a:cxn>
                <a:cxn ang="0">
                  <a:pos x="892" y="586"/>
                </a:cxn>
                <a:cxn ang="0">
                  <a:pos x="927" y="551"/>
                </a:cxn>
                <a:cxn ang="0">
                  <a:pos x="892" y="523"/>
                </a:cxn>
                <a:cxn ang="0">
                  <a:pos x="914" y="457"/>
                </a:cxn>
                <a:cxn ang="0">
                  <a:pos x="947" y="461"/>
                </a:cxn>
                <a:cxn ang="0">
                  <a:pos x="1018" y="503"/>
                </a:cxn>
                <a:cxn ang="0">
                  <a:pos x="1061" y="542"/>
                </a:cxn>
                <a:cxn ang="0">
                  <a:pos x="1052" y="593"/>
                </a:cxn>
                <a:cxn ang="0">
                  <a:pos x="998" y="613"/>
                </a:cxn>
                <a:cxn ang="0">
                  <a:pos x="990" y="625"/>
                </a:cxn>
                <a:cxn ang="0">
                  <a:pos x="951" y="640"/>
                </a:cxn>
                <a:cxn ang="0">
                  <a:pos x="906" y="632"/>
                </a:cxn>
                <a:cxn ang="0">
                  <a:pos x="906" y="652"/>
                </a:cxn>
                <a:cxn ang="0">
                  <a:pos x="888" y="679"/>
                </a:cxn>
                <a:cxn ang="0">
                  <a:pos x="898" y="730"/>
                </a:cxn>
                <a:cxn ang="0">
                  <a:pos x="901" y="757"/>
                </a:cxn>
                <a:cxn ang="0">
                  <a:pos x="856" y="766"/>
                </a:cxn>
                <a:cxn ang="0">
                  <a:pos x="859" y="813"/>
                </a:cxn>
                <a:cxn ang="0">
                  <a:pos x="835" y="832"/>
                </a:cxn>
                <a:cxn ang="0">
                  <a:pos x="772" y="840"/>
                </a:cxn>
                <a:cxn ang="0">
                  <a:pos x="746" y="796"/>
                </a:cxn>
                <a:cxn ang="0">
                  <a:pos x="717" y="796"/>
                </a:cxn>
                <a:cxn ang="0">
                  <a:pos x="662" y="750"/>
                </a:cxn>
                <a:cxn ang="0">
                  <a:pos x="650" y="711"/>
                </a:cxn>
                <a:cxn ang="0">
                  <a:pos x="587" y="730"/>
                </a:cxn>
                <a:cxn ang="0">
                  <a:pos x="574" y="754"/>
                </a:cxn>
                <a:cxn ang="0">
                  <a:pos x="511" y="722"/>
                </a:cxn>
                <a:cxn ang="0">
                  <a:pos x="508" y="688"/>
                </a:cxn>
                <a:cxn ang="0">
                  <a:pos x="549" y="711"/>
                </a:cxn>
                <a:cxn ang="0">
                  <a:pos x="566" y="664"/>
                </a:cxn>
                <a:cxn ang="0">
                  <a:pos x="604" y="632"/>
                </a:cxn>
                <a:cxn ang="0">
                  <a:pos x="637" y="581"/>
                </a:cxn>
                <a:cxn ang="0">
                  <a:pos x="624" y="512"/>
                </a:cxn>
                <a:cxn ang="0">
                  <a:pos x="560" y="410"/>
                </a:cxn>
                <a:cxn ang="0">
                  <a:pos x="499" y="391"/>
                </a:cxn>
                <a:cxn ang="0">
                  <a:pos x="432" y="317"/>
                </a:cxn>
                <a:cxn ang="0">
                  <a:pos x="322" y="290"/>
                </a:cxn>
                <a:cxn ang="0">
                  <a:pos x="235" y="297"/>
                </a:cxn>
                <a:cxn ang="0">
                  <a:pos x="172" y="324"/>
                </a:cxn>
                <a:cxn ang="0">
                  <a:pos x="100" y="285"/>
                </a:cxn>
              </a:cxnLst>
              <a:rect l="0" t="0" r="r" b="b"/>
              <a:pathLst>
                <a:path w="1062" h="845">
                  <a:moveTo>
                    <a:pt x="8" y="266"/>
                  </a:moveTo>
                  <a:lnTo>
                    <a:pt x="0" y="156"/>
                  </a:lnTo>
                  <a:lnTo>
                    <a:pt x="4" y="133"/>
                  </a:lnTo>
                  <a:lnTo>
                    <a:pt x="37" y="117"/>
                  </a:lnTo>
                  <a:lnTo>
                    <a:pt x="88" y="82"/>
                  </a:lnTo>
                  <a:lnTo>
                    <a:pt x="162" y="55"/>
                  </a:lnTo>
                  <a:lnTo>
                    <a:pt x="193" y="39"/>
                  </a:lnTo>
                  <a:lnTo>
                    <a:pt x="193" y="12"/>
                  </a:lnTo>
                  <a:lnTo>
                    <a:pt x="204" y="0"/>
                  </a:lnTo>
                  <a:lnTo>
                    <a:pt x="217" y="0"/>
                  </a:lnTo>
                  <a:lnTo>
                    <a:pt x="267" y="8"/>
                  </a:lnTo>
                  <a:lnTo>
                    <a:pt x="267" y="27"/>
                  </a:lnTo>
                  <a:lnTo>
                    <a:pt x="276" y="59"/>
                  </a:lnTo>
                  <a:lnTo>
                    <a:pt x="272" y="114"/>
                  </a:lnTo>
                  <a:lnTo>
                    <a:pt x="314" y="172"/>
                  </a:lnTo>
                  <a:lnTo>
                    <a:pt x="335" y="183"/>
                  </a:lnTo>
                  <a:lnTo>
                    <a:pt x="369" y="161"/>
                  </a:lnTo>
                  <a:lnTo>
                    <a:pt x="440" y="161"/>
                  </a:lnTo>
                  <a:lnTo>
                    <a:pt x="461" y="164"/>
                  </a:lnTo>
                  <a:lnTo>
                    <a:pt x="469" y="180"/>
                  </a:lnTo>
                  <a:lnTo>
                    <a:pt x="461" y="195"/>
                  </a:lnTo>
                  <a:lnTo>
                    <a:pt x="423" y="227"/>
                  </a:lnTo>
                  <a:lnTo>
                    <a:pt x="426" y="242"/>
                  </a:lnTo>
                  <a:lnTo>
                    <a:pt x="473" y="273"/>
                  </a:lnTo>
                  <a:lnTo>
                    <a:pt x="489" y="273"/>
                  </a:lnTo>
                  <a:lnTo>
                    <a:pt x="494" y="281"/>
                  </a:lnTo>
                  <a:lnTo>
                    <a:pt x="489" y="293"/>
                  </a:lnTo>
                  <a:lnTo>
                    <a:pt x="519" y="317"/>
                  </a:lnTo>
                  <a:lnTo>
                    <a:pt x="587" y="324"/>
                  </a:lnTo>
                  <a:lnTo>
                    <a:pt x="620" y="317"/>
                  </a:lnTo>
                  <a:lnTo>
                    <a:pt x="658" y="281"/>
                  </a:lnTo>
                  <a:lnTo>
                    <a:pt x="709" y="285"/>
                  </a:lnTo>
                  <a:lnTo>
                    <a:pt x="730" y="312"/>
                  </a:lnTo>
                  <a:lnTo>
                    <a:pt x="717" y="336"/>
                  </a:lnTo>
                  <a:lnTo>
                    <a:pt x="721" y="351"/>
                  </a:lnTo>
                  <a:lnTo>
                    <a:pt x="691" y="368"/>
                  </a:lnTo>
                  <a:lnTo>
                    <a:pt x="683" y="383"/>
                  </a:lnTo>
                  <a:lnTo>
                    <a:pt x="687" y="414"/>
                  </a:lnTo>
                  <a:lnTo>
                    <a:pt x="733" y="442"/>
                  </a:lnTo>
                  <a:lnTo>
                    <a:pt x="750" y="437"/>
                  </a:lnTo>
                  <a:lnTo>
                    <a:pt x="804" y="500"/>
                  </a:lnTo>
                  <a:lnTo>
                    <a:pt x="817" y="547"/>
                  </a:lnTo>
                  <a:lnTo>
                    <a:pt x="813" y="571"/>
                  </a:lnTo>
                  <a:lnTo>
                    <a:pt x="851" y="590"/>
                  </a:lnTo>
                  <a:lnTo>
                    <a:pt x="851" y="605"/>
                  </a:lnTo>
                  <a:lnTo>
                    <a:pt x="884" y="613"/>
                  </a:lnTo>
                  <a:lnTo>
                    <a:pt x="892" y="613"/>
                  </a:lnTo>
                  <a:lnTo>
                    <a:pt x="892" y="586"/>
                  </a:lnTo>
                  <a:lnTo>
                    <a:pt x="922" y="581"/>
                  </a:lnTo>
                  <a:lnTo>
                    <a:pt x="927" y="551"/>
                  </a:lnTo>
                  <a:lnTo>
                    <a:pt x="909" y="535"/>
                  </a:lnTo>
                  <a:lnTo>
                    <a:pt x="892" y="523"/>
                  </a:lnTo>
                  <a:lnTo>
                    <a:pt x="901" y="465"/>
                  </a:lnTo>
                  <a:lnTo>
                    <a:pt x="914" y="457"/>
                  </a:lnTo>
                  <a:lnTo>
                    <a:pt x="939" y="465"/>
                  </a:lnTo>
                  <a:lnTo>
                    <a:pt x="947" y="461"/>
                  </a:lnTo>
                  <a:lnTo>
                    <a:pt x="955" y="473"/>
                  </a:lnTo>
                  <a:lnTo>
                    <a:pt x="1018" y="503"/>
                  </a:lnTo>
                  <a:lnTo>
                    <a:pt x="1052" y="523"/>
                  </a:lnTo>
                  <a:lnTo>
                    <a:pt x="1061" y="542"/>
                  </a:lnTo>
                  <a:lnTo>
                    <a:pt x="1040" y="566"/>
                  </a:lnTo>
                  <a:lnTo>
                    <a:pt x="1052" y="593"/>
                  </a:lnTo>
                  <a:lnTo>
                    <a:pt x="1044" y="610"/>
                  </a:lnTo>
                  <a:lnTo>
                    <a:pt x="998" y="613"/>
                  </a:lnTo>
                  <a:lnTo>
                    <a:pt x="990" y="617"/>
                  </a:lnTo>
                  <a:lnTo>
                    <a:pt x="990" y="625"/>
                  </a:lnTo>
                  <a:lnTo>
                    <a:pt x="990" y="637"/>
                  </a:lnTo>
                  <a:lnTo>
                    <a:pt x="951" y="640"/>
                  </a:lnTo>
                  <a:lnTo>
                    <a:pt x="935" y="632"/>
                  </a:lnTo>
                  <a:lnTo>
                    <a:pt x="906" y="632"/>
                  </a:lnTo>
                  <a:lnTo>
                    <a:pt x="901" y="637"/>
                  </a:lnTo>
                  <a:lnTo>
                    <a:pt x="906" y="652"/>
                  </a:lnTo>
                  <a:lnTo>
                    <a:pt x="892" y="664"/>
                  </a:lnTo>
                  <a:lnTo>
                    <a:pt x="888" y="679"/>
                  </a:lnTo>
                  <a:lnTo>
                    <a:pt x="914" y="699"/>
                  </a:lnTo>
                  <a:lnTo>
                    <a:pt x="898" y="730"/>
                  </a:lnTo>
                  <a:lnTo>
                    <a:pt x="906" y="750"/>
                  </a:lnTo>
                  <a:lnTo>
                    <a:pt x="901" y="757"/>
                  </a:lnTo>
                  <a:lnTo>
                    <a:pt x="876" y="757"/>
                  </a:lnTo>
                  <a:lnTo>
                    <a:pt x="856" y="766"/>
                  </a:lnTo>
                  <a:lnTo>
                    <a:pt x="872" y="785"/>
                  </a:lnTo>
                  <a:lnTo>
                    <a:pt x="859" y="813"/>
                  </a:lnTo>
                  <a:lnTo>
                    <a:pt x="830" y="820"/>
                  </a:lnTo>
                  <a:lnTo>
                    <a:pt x="835" y="832"/>
                  </a:lnTo>
                  <a:lnTo>
                    <a:pt x="825" y="844"/>
                  </a:lnTo>
                  <a:lnTo>
                    <a:pt x="772" y="840"/>
                  </a:lnTo>
                  <a:lnTo>
                    <a:pt x="750" y="824"/>
                  </a:lnTo>
                  <a:lnTo>
                    <a:pt x="746" y="796"/>
                  </a:lnTo>
                  <a:lnTo>
                    <a:pt x="738" y="785"/>
                  </a:lnTo>
                  <a:lnTo>
                    <a:pt x="717" y="796"/>
                  </a:lnTo>
                  <a:lnTo>
                    <a:pt x="687" y="766"/>
                  </a:lnTo>
                  <a:lnTo>
                    <a:pt x="662" y="750"/>
                  </a:lnTo>
                  <a:lnTo>
                    <a:pt x="658" y="727"/>
                  </a:lnTo>
                  <a:lnTo>
                    <a:pt x="650" y="711"/>
                  </a:lnTo>
                  <a:lnTo>
                    <a:pt x="637" y="711"/>
                  </a:lnTo>
                  <a:lnTo>
                    <a:pt x="587" y="730"/>
                  </a:lnTo>
                  <a:lnTo>
                    <a:pt x="591" y="754"/>
                  </a:lnTo>
                  <a:lnTo>
                    <a:pt x="574" y="754"/>
                  </a:lnTo>
                  <a:lnTo>
                    <a:pt x="540" y="727"/>
                  </a:lnTo>
                  <a:lnTo>
                    <a:pt x="511" y="722"/>
                  </a:lnTo>
                  <a:lnTo>
                    <a:pt x="499" y="707"/>
                  </a:lnTo>
                  <a:lnTo>
                    <a:pt x="508" y="688"/>
                  </a:lnTo>
                  <a:lnTo>
                    <a:pt x="528" y="703"/>
                  </a:lnTo>
                  <a:lnTo>
                    <a:pt x="549" y="711"/>
                  </a:lnTo>
                  <a:lnTo>
                    <a:pt x="566" y="695"/>
                  </a:lnTo>
                  <a:lnTo>
                    <a:pt x="566" y="664"/>
                  </a:lnTo>
                  <a:lnTo>
                    <a:pt x="587" y="649"/>
                  </a:lnTo>
                  <a:lnTo>
                    <a:pt x="604" y="632"/>
                  </a:lnTo>
                  <a:lnTo>
                    <a:pt x="595" y="613"/>
                  </a:lnTo>
                  <a:lnTo>
                    <a:pt x="637" y="581"/>
                  </a:lnTo>
                  <a:lnTo>
                    <a:pt x="642" y="535"/>
                  </a:lnTo>
                  <a:lnTo>
                    <a:pt x="624" y="512"/>
                  </a:lnTo>
                  <a:lnTo>
                    <a:pt x="612" y="473"/>
                  </a:lnTo>
                  <a:lnTo>
                    <a:pt x="560" y="410"/>
                  </a:lnTo>
                  <a:lnTo>
                    <a:pt x="536" y="422"/>
                  </a:lnTo>
                  <a:lnTo>
                    <a:pt x="499" y="391"/>
                  </a:lnTo>
                  <a:lnTo>
                    <a:pt x="453" y="363"/>
                  </a:lnTo>
                  <a:lnTo>
                    <a:pt x="432" y="317"/>
                  </a:lnTo>
                  <a:lnTo>
                    <a:pt x="393" y="332"/>
                  </a:lnTo>
                  <a:lnTo>
                    <a:pt x="322" y="290"/>
                  </a:lnTo>
                  <a:lnTo>
                    <a:pt x="288" y="305"/>
                  </a:lnTo>
                  <a:lnTo>
                    <a:pt x="235" y="297"/>
                  </a:lnTo>
                  <a:lnTo>
                    <a:pt x="196" y="320"/>
                  </a:lnTo>
                  <a:lnTo>
                    <a:pt x="172" y="324"/>
                  </a:lnTo>
                  <a:lnTo>
                    <a:pt x="130" y="300"/>
                  </a:lnTo>
                  <a:lnTo>
                    <a:pt x="100" y="285"/>
                  </a:lnTo>
                  <a:lnTo>
                    <a:pt x="8" y="266"/>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2" name="Freeform 31"/>
            <p:cNvSpPr>
              <a:spLocks/>
            </p:cNvSpPr>
            <p:nvPr/>
          </p:nvSpPr>
          <p:spPr bwMode="auto">
            <a:xfrm>
              <a:off x="3365505" y="2657475"/>
              <a:ext cx="1624016" cy="1309687"/>
            </a:xfrm>
            <a:custGeom>
              <a:avLst/>
              <a:gdLst/>
              <a:ahLst/>
              <a:cxnLst>
                <a:cxn ang="0">
                  <a:pos x="0" y="156"/>
                </a:cxn>
                <a:cxn ang="0">
                  <a:pos x="37" y="117"/>
                </a:cxn>
                <a:cxn ang="0">
                  <a:pos x="162" y="55"/>
                </a:cxn>
                <a:cxn ang="0">
                  <a:pos x="193" y="12"/>
                </a:cxn>
                <a:cxn ang="0">
                  <a:pos x="217" y="0"/>
                </a:cxn>
                <a:cxn ang="0">
                  <a:pos x="267" y="27"/>
                </a:cxn>
                <a:cxn ang="0">
                  <a:pos x="272" y="114"/>
                </a:cxn>
                <a:cxn ang="0">
                  <a:pos x="335" y="183"/>
                </a:cxn>
                <a:cxn ang="0">
                  <a:pos x="440" y="161"/>
                </a:cxn>
                <a:cxn ang="0">
                  <a:pos x="469" y="180"/>
                </a:cxn>
                <a:cxn ang="0">
                  <a:pos x="423" y="227"/>
                </a:cxn>
                <a:cxn ang="0">
                  <a:pos x="473" y="273"/>
                </a:cxn>
                <a:cxn ang="0">
                  <a:pos x="494" y="281"/>
                </a:cxn>
                <a:cxn ang="0">
                  <a:pos x="519" y="317"/>
                </a:cxn>
                <a:cxn ang="0">
                  <a:pos x="620" y="317"/>
                </a:cxn>
                <a:cxn ang="0">
                  <a:pos x="709" y="285"/>
                </a:cxn>
                <a:cxn ang="0">
                  <a:pos x="717" y="336"/>
                </a:cxn>
                <a:cxn ang="0">
                  <a:pos x="691" y="368"/>
                </a:cxn>
                <a:cxn ang="0">
                  <a:pos x="687" y="414"/>
                </a:cxn>
                <a:cxn ang="0">
                  <a:pos x="750" y="437"/>
                </a:cxn>
                <a:cxn ang="0">
                  <a:pos x="817" y="547"/>
                </a:cxn>
                <a:cxn ang="0">
                  <a:pos x="851" y="590"/>
                </a:cxn>
                <a:cxn ang="0">
                  <a:pos x="884" y="613"/>
                </a:cxn>
                <a:cxn ang="0">
                  <a:pos x="892" y="586"/>
                </a:cxn>
                <a:cxn ang="0">
                  <a:pos x="927" y="551"/>
                </a:cxn>
                <a:cxn ang="0">
                  <a:pos x="892" y="523"/>
                </a:cxn>
                <a:cxn ang="0">
                  <a:pos x="914" y="457"/>
                </a:cxn>
                <a:cxn ang="0">
                  <a:pos x="947" y="461"/>
                </a:cxn>
                <a:cxn ang="0">
                  <a:pos x="1018" y="503"/>
                </a:cxn>
                <a:cxn ang="0">
                  <a:pos x="1061" y="542"/>
                </a:cxn>
                <a:cxn ang="0">
                  <a:pos x="1052" y="593"/>
                </a:cxn>
                <a:cxn ang="0">
                  <a:pos x="998" y="613"/>
                </a:cxn>
                <a:cxn ang="0">
                  <a:pos x="990" y="625"/>
                </a:cxn>
                <a:cxn ang="0">
                  <a:pos x="951" y="640"/>
                </a:cxn>
                <a:cxn ang="0">
                  <a:pos x="906" y="632"/>
                </a:cxn>
                <a:cxn ang="0">
                  <a:pos x="906" y="652"/>
                </a:cxn>
                <a:cxn ang="0">
                  <a:pos x="888" y="679"/>
                </a:cxn>
                <a:cxn ang="0">
                  <a:pos x="898" y="730"/>
                </a:cxn>
                <a:cxn ang="0">
                  <a:pos x="901" y="757"/>
                </a:cxn>
                <a:cxn ang="0">
                  <a:pos x="856" y="766"/>
                </a:cxn>
                <a:cxn ang="0">
                  <a:pos x="859" y="813"/>
                </a:cxn>
                <a:cxn ang="0">
                  <a:pos x="835" y="832"/>
                </a:cxn>
                <a:cxn ang="0">
                  <a:pos x="772" y="840"/>
                </a:cxn>
                <a:cxn ang="0">
                  <a:pos x="746" y="796"/>
                </a:cxn>
                <a:cxn ang="0">
                  <a:pos x="717" y="796"/>
                </a:cxn>
                <a:cxn ang="0">
                  <a:pos x="662" y="750"/>
                </a:cxn>
                <a:cxn ang="0">
                  <a:pos x="650" y="711"/>
                </a:cxn>
                <a:cxn ang="0">
                  <a:pos x="587" y="730"/>
                </a:cxn>
                <a:cxn ang="0">
                  <a:pos x="574" y="754"/>
                </a:cxn>
                <a:cxn ang="0">
                  <a:pos x="511" y="722"/>
                </a:cxn>
                <a:cxn ang="0">
                  <a:pos x="508" y="688"/>
                </a:cxn>
                <a:cxn ang="0">
                  <a:pos x="549" y="711"/>
                </a:cxn>
                <a:cxn ang="0">
                  <a:pos x="566" y="664"/>
                </a:cxn>
                <a:cxn ang="0">
                  <a:pos x="604" y="632"/>
                </a:cxn>
                <a:cxn ang="0">
                  <a:pos x="637" y="581"/>
                </a:cxn>
                <a:cxn ang="0">
                  <a:pos x="624" y="512"/>
                </a:cxn>
                <a:cxn ang="0">
                  <a:pos x="560" y="410"/>
                </a:cxn>
                <a:cxn ang="0">
                  <a:pos x="499" y="391"/>
                </a:cxn>
                <a:cxn ang="0">
                  <a:pos x="432" y="317"/>
                </a:cxn>
                <a:cxn ang="0">
                  <a:pos x="322" y="290"/>
                </a:cxn>
                <a:cxn ang="0">
                  <a:pos x="235" y="297"/>
                </a:cxn>
                <a:cxn ang="0">
                  <a:pos x="172" y="324"/>
                </a:cxn>
                <a:cxn ang="0">
                  <a:pos x="100" y="285"/>
                </a:cxn>
              </a:cxnLst>
              <a:rect l="0" t="0" r="r" b="b"/>
              <a:pathLst>
                <a:path w="1062" h="845">
                  <a:moveTo>
                    <a:pt x="8" y="266"/>
                  </a:moveTo>
                  <a:lnTo>
                    <a:pt x="0" y="156"/>
                  </a:lnTo>
                  <a:lnTo>
                    <a:pt x="4" y="133"/>
                  </a:lnTo>
                  <a:lnTo>
                    <a:pt x="37" y="117"/>
                  </a:lnTo>
                  <a:lnTo>
                    <a:pt x="88" y="82"/>
                  </a:lnTo>
                  <a:lnTo>
                    <a:pt x="162" y="55"/>
                  </a:lnTo>
                  <a:lnTo>
                    <a:pt x="193" y="39"/>
                  </a:lnTo>
                  <a:lnTo>
                    <a:pt x="193" y="12"/>
                  </a:lnTo>
                  <a:lnTo>
                    <a:pt x="204" y="0"/>
                  </a:lnTo>
                  <a:lnTo>
                    <a:pt x="217" y="0"/>
                  </a:lnTo>
                  <a:lnTo>
                    <a:pt x="267" y="8"/>
                  </a:lnTo>
                  <a:lnTo>
                    <a:pt x="267" y="27"/>
                  </a:lnTo>
                  <a:lnTo>
                    <a:pt x="276" y="59"/>
                  </a:lnTo>
                  <a:lnTo>
                    <a:pt x="272" y="114"/>
                  </a:lnTo>
                  <a:lnTo>
                    <a:pt x="314" y="172"/>
                  </a:lnTo>
                  <a:lnTo>
                    <a:pt x="335" y="183"/>
                  </a:lnTo>
                  <a:lnTo>
                    <a:pt x="369" y="161"/>
                  </a:lnTo>
                  <a:lnTo>
                    <a:pt x="440" y="161"/>
                  </a:lnTo>
                  <a:lnTo>
                    <a:pt x="461" y="164"/>
                  </a:lnTo>
                  <a:lnTo>
                    <a:pt x="469" y="180"/>
                  </a:lnTo>
                  <a:lnTo>
                    <a:pt x="461" y="195"/>
                  </a:lnTo>
                  <a:lnTo>
                    <a:pt x="423" y="227"/>
                  </a:lnTo>
                  <a:lnTo>
                    <a:pt x="426" y="242"/>
                  </a:lnTo>
                  <a:lnTo>
                    <a:pt x="473" y="273"/>
                  </a:lnTo>
                  <a:lnTo>
                    <a:pt x="489" y="273"/>
                  </a:lnTo>
                  <a:lnTo>
                    <a:pt x="494" y="281"/>
                  </a:lnTo>
                  <a:lnTo>
                    <a:pt x="489" y="293"/>
                  </a:lnTo>
                  <a:lnTo>
                    <a:pt x="519" y="317"/>
                  </a:lnTo>
                  <a:lnTo>
                    <a:pt x="587" y="324"/>
                  </a:lnTo>
                  <a:lnTo>
                    <a:pt x="620" y="317"/>
                  </a:lnTo>
                  <a:lnTo>
                    <a:pt x="658" y="281"/>
                  </a:lnTo>
                  <a:lnTo>
                    <a:pt x="709" y="285"/>
                  </a:lnTo>
                  <a:lnTo>
                    <a:pt x="730" y="312"/>
                  </a:lnTo>
                  <a:lnTo>
                    <a:pt x="717" y="336"/>
                  </a:lnTo>
                  <a:lnTo>
                    <a:pt x="721" y="351"/>
                  </a:lnTo>
                  <a:lnTo>
                    <a:pt x="691" y="368"/>
                  </a:lnTo>
                  <a:lnTo>
                    <a:pt x="683" y="383"/>
                  </a:lnTo>
                  <a:lnTo>
                    <a:pt x="687" y="414"/>
                  </a:lnTo>
                  <a:lnTo>
                    <a:pt x="733" y="442"/>
                  </a:lnTo>
                  <a:lnTo>
                    <a:pt x="750" y="437"/>
                  </a:lnTo>
                  <a:lnTo>
                    <a:pt x="804" y="500"/>
                  </a:lnTo>
                  <a:lnTo>
                    <a:pt x="817" y="547"/>
                  </a:lnTo>
                  <a:lnTo>
                    <a:pt x="813" y="571"/>
                  </a:lnTo>
                  <a:lnTo>
                    <a:pt x="851" y="590"/>
                  </a:lnTo>
                  <a:lnTo>
                    <a:pt x="851" y="605"/>
                  </a:lnTo>
                  <a:lnTo>
                    <a:pt x="884" y="613"/>
                  </a:lnTo>
                  <a:lnTo>
                    <a:pt x="892" y="613"/>
                  </a:lnTo>
                  <a:lnTo>
                    <a:pt x="892" y="586"/>
                  </a:lnTo>
                  <a:lnTo>
                    <a:pt x="922" y="581"/>
                  </a:lnTo>
                  <a:lnTo>
                    <a:pt x="927" y="551"/>
                  </a:lnTo>
                  <a:lnTo>
                    <a:pt x="909" y="535"/>
                  </a:lnTo>
                  <a:lnTo>
                    <a:pt x="892" y="523"/>
                  </a:lnTo>
                  <a:lnTo>
                    <a:pt x="901" y="465"/>
                  </a:lnTo>
                  <a:lnTo>
                    <a:pt x="914" y="457"/>
                  </a:lnTo>
                  <a:lnTo>
                    <a:pt x="939" y="465"/>
                  </a:lnTo>
                  <a:lnTo>
                    <a:pt x="947" y="461"/>
                  </a:lnTo>
                  <a:lnTo>
                    <a:pt x="955" y="473"/>
                  </a:lnTo>
                  <a:lnTo>
                    <a:pt x="1018" y="503"/>
                  </a:lnTo>
                  <a:lnTo>
                    <a:pt x="1052" y="523"/>
                  </a:lnTo>
                  <a:lnTo>
                    <a:pt x="1061" y="542"/>
                  </a:lnTo>
                  <a:lnTo>
                    <a:pt x="1040" y="566"/>
                  </a:lnTo>
                  <a:lnTo>
                    <a:pt x="1052" y="593"/>
                  </a:lnTo>
                  <a:lnTo>
                    <a:pt x="1044" y="610"/>
                  </a:lnTo>
                  <a:lnTo>
                    <a:pt x="998" y="613"/>
                  </a:lnTo>
                  <a:lnTo>
                    <a:pt x="990" y="617"/>
                  </a:lnTo>
                  <a:lnTo>
                    <a:pt x="990" y="625"/>
                  </a:lnTo>
                  <a:lnTo>
                    <a:pt x="990" y="637"/>
                  </a:lnTo>
                  <a:lnTo>
                    <a:pt x="951" y="640"/>
                  </a:lnTo>
                  <a:lnTo>
                    <a:pt x="935" y="632"/>
                  </a:lnTo>
                  <a:lnTo>
                    <a:pt x="906" y="632"/>
                  </a:lnTo>
                  <a:lnTo>
                    <a:pt x="901" y="637"/>
                  </a:lnTo>
                  <a:lnTo>
                    <a:pt x="906" y="652"/>
                  </a:lnTo>
                  <a:lnTo>
                    <a:pt x="892" y="664"/>
                  </a:lnTo>
                  <a:lnTo>
                    <a:pt x="888" y="679"/>
                  </a:lnTo>
                  <a:lnTo>
                    <a:pt x="914" y="699"/>
                  </a:lnTo>
                  <a:lnTo>
                    <a:pt x="898" y="730"/>
                  </a:lnTo>
                  <a:lnTo>
                    <a:pt x="906" y="750"/>
                  </a:lnTo>
                  <a:lnTo>
                    <a:pt x="901" y="757"/>
                  </a:lnTo>
                  <a:lnTo>
                    <a:pt x="876" y="757"/>
                  </a:lnTo>
                  <a:lnTo>
                    <a:pt x="856" y="766"/>
                  </a:lnTo>
                  <a:lnTo>
                    <a:pt x="872" y="785"/>
                  </a:lnTo>
                  <a:lnTo>
                    <a:pt x="859" y="813"/>
                  </a:lnTo>
                  <a:lnTo>
                    <a:pt x="830" y="820"/>
                  </a:lnTo>
                  <a:lnTo>
                    <a:pt x="835" y="832"/>
                  </a:lnTo>
                  <a:lnTo>
                    <a:pt x="825" y="844"/>
                  </a:lnTo>
                  <a:lnTo>
                    <a:pt x="772" y="840"/>
                  </a:lnTo>
                  <a:lnTo>
                    <a:pt x="750" y="824"/>
                  </a:lnTo>
                  <a:lnTo>
                    <a:pt x="746" y="796"/>
                  </a:lnTo>
                  <a:lnTo>
                    <a:pt x="738" y="785"/>
                  </a:lnTo>
                  <a:lnTo>
                    <a:pt x="717" y="796"/>
                  </a:lnTo>
                  <a:lnTo>
                    <a:pt x="687" y="766"/>
                  </a:lnTo>
                  <a:lnTo>
                    <a:pt x="662" y="750"/>
                  </a:lnTo>
                  <a:lnTo>
                    <a:pt x="658" y="727"/>
                  </a:lnTo>
                  <a:lnTo>
                    <a:pt x="650" y="711"/>
                  </a:lnTo>
                  <a:lnTo>
                    <a:pt x="637" y="711"/>
                  </a:lnTo>
                  <a:lnTo>
                    <a:pt x="587" y="730"/>
                  </a:lnTo>
                  <a:lnTo>
                    <a:pt x="591" y="754"/>
                  </a:lnTo>
                  <a:lnTo>
                    <a:pt x="574" y="754"/>
                  </a:lnTo>
                  <a:lnTo>
                    <a:pt x="540" y="727"/>
                  </a:lnTo>
                  <a:lnTo>
                    <a:pt x="511" y="722"/>
                  </a:lnTo>
                  <a:lnTo>
                    <a:pt x="499" y="707"/>
                  </a:lnTo>
                  <a:lnTo>
                    <a:pt x="508" y="688"/>
                  </a:lnTo>
                  <a:lnTo>
                    <a:pt x="528" y="703"/>
                  </a:lnTo>
                  <a:lnTo>
                    <a:pt x="549" y="711"/>
                  </a:lnTo>
                  <a:lnTo>
                    <a:pt x="566" y="695"/>
                  </a:lnTo>
                  <a:lnTo>
                    <a:pt x="566" y="664"/>
                  </a:lnTo>
                  <a:lnTo>
                    <a:pt x="587" y="649"/>
                  </a:lnTo>
                  <a:lnTo>
                    <a:pt x="604" y="632"/>
                  </a:lnTo>
                  <a:lnTo>
                    <a:pt x="595" y="613"/>
                  </a:lnTo>
                  <a:lnTo>
                    <a:pt x="637" y="581"/>
                  </a:lnTo>
                  <a:lnTo>
                    <a:pt x="642" y="535"/>
                  </a:lnTo>
                  <a:lnTo>
                    <a:pt x="624" y="512"/>
                  </a:lnTo>
                  <a:lnTo>
                    <a:pt x="612" y="473"/>
                  </a:lnTo>
                  <a:lnTo>
                    <a:pt x="560" y="410"/>
                  </a:lnTo>
                  <a:lnTo>
                    <a:pt x="536" y="422"/>
                  </a:lnTo>
                  <a:lnTo>
                    <a:pt x="499" y="391"/>
                  </a:lnTo>
                  <a:lnTo>
                    <a:pt x="453" y="363"/>
                  </a:lnTo>
                  <a:lnTo>
                    <a:pt x="432" y="317"/>
                  </a:lnTo>
                  <a:lnTo>
                    <a:pt x="393" y="332"/>
                  </a:lnTo>
                  <a:lnTo>
                    <a:pt x="322" y="290"/>
                  </a:lnTo>
                  <a:lnTo>
                    <a:pt x="288" y="305"/>
                  </a:lnTo>
                  <a:lnTo>
                    <a:pt x="235" y="297"/>
                  </a:lnTo>
                  <a:lnTo>
                    <a:pt x="196" y="320"/>
                  </a:lnTo>
                  <a:lnTo>
                    <a:pt x="172" y="324"/>
                  </a:lnTo>
                  <a:lnTo>
                    <a:pt x="130" y="300"/>
                  </a:lnTo>
                  <a:lnTo>
                    <a:pt x="100" y="285"/>
                  </a:lnTo>
                  <a:lnTo>
                    <a:pt x="8" y="266"/>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3" name="Freeform 32"/>
            <p:cNvSpPr>
              <a:spLocks/>
            </p:cNvSpPr>
            <p:nvPr/>
          </p:nvSpPr>
          <p:spPr bwMode="auto">
            <a:xfrm>
              <a:off x="1293815" y="1725614"/>
              <a:ext cx="2389190" cy="1722436"/>
            </a:xfrm>
            <a:custGeom>
              <a:avLst/>
              <a:gdLst/>
              <a:ahLst/>
              <a:cxnLst>
                <a:cxn ang="0">
                  <a:pos x="1089" y="54"/>
                </a:cxn>
                <a:cxn ang="0">
                  <a:pos x="1131" y="117"/>
                </a:cxn>
                <a:cxn ang="0">
                  <a:pos x="1198" y="137"/>
                </a:cxn>
                <a:cxn ang="0">
                  <a:pos x="1235" y="277"/>
                </a:cxn>
                <a:cxn ang="0">
                  <a:pos x="1223" y="355"/>
                </a:cxn>
                <a:cxn ang="0">
                  <a:pos x="1475" y="453"/>
                </a:cxn>
                <a:cxn ang="0">
                  <a:pos x="1519" y="516"/>
                </a:cxn>
                <a:cxn ang="0">
                  <a:pos x="1550" y="614"/>
                </a:cxn>
                <a:cxn ang="0">
                  <a:pos x="1445" y="684"/>
                </a:cxn>
                <a:cxn ang="0">
                  <a:pos x="1357" y="758"/>
                </a:cxn>
                <a:cxn ang="0">
                  <a:pos x="1328" y="872"/>
                </a:cxn>
                <a:cxn ang="0">
                  <a:pos x="1118" y="970"/>
                </a:cxn>
                <a:cxn ang="0">
                  <a:pos x="1131" y="1051"/>
                </a:cxn>
                <a:cxn ang="0">
                  <a:pos x="1143" y="1079"/>
                </a:cxn>
                <a:cxn ang="0">
                  <a:pos x="1068" y="1095"/>
                </a:cxn>
                <a:cxn ang="0">
                  <a:pos x="938" y="1056"/>
                </a:cxn>
                <a:cxn ang="0">
                  <a:pos x="817" y="1068"/>
                </a:cxn>
                <a:cxn ang="0">
                  <a:pos x="653" y="1110"/>
                </a:cxn>
                <a:cxn ang="0">
                  <a:pos x="519" y="1068"/>
                </a:cxn>
                <a:cxn ang="0">
                  <a:pos x="430" y="1071"/>
                </a:cxn>
                <a:cxn ang="0">
                  <a:pos x="351" y="1048"/>
                </a:cxn>
                <a:cxn ang="0">
                  <a:pos x="217" y="1020"/>
                </a:cxn>
                <a:cxn ang="0">
                  <a:pos x="99" y="966"/>
                </a:cxn>
                <a:cxn ang="0">
                  <a:pos x="91" y="892"/>
                </a:cxn>
                <a:cxn ang="0">
                  <a:pos x="8" y="836"/>
                </a:cxn>
                <a:cxn ang="0">
                  <a:pos x="45" y="824"/>
                </a:cxn>
                <a:cxn ang="0">
                  <a:pos x="62" y="731"/>
                </a:cxn>
                <a:cxn ang="0">
                  <a:pos x="0" y="684"/>
                </a:cxn>
                <a:cxn ang="0">
                  <a:pos x="32" y="614"/>
                </a:cxn>
                <a:cxn ang="0">
                  <a:pos x="94" y="579"/>
                </a:cxn>
                <a:cxn ang="0">
                  <a:pos x="157" y="567"/>
                </a:cxn>
                <a:cxn ang="0">
                  <a:pos x="184" y="598"/>
                </a:cxn>
                <a:cxn ang="0">
                  <a:pos x="335" y="570"/>
                </a:cxn>
                <a:cxn ang="0">
                  <a:pos x="497" y="504"/>
                </a:cxn>
                <a:cxn ang="0">
                  <a:pos x="548" y="438"/>
                </a:cxn>
                <a:cxn ang="0">
                  <a:pos x="527" y="289"/>
                </a:cxn>
                <a:cxn ang="0">
                  <a:pos x="644" y="266"/>
                </a:cxn>
                <a:cxn ang="0">
                  <a:pos x="694" y="289"/>
                </a:cxn>
                <a:cxn ang="0">
                  <a:pos x="757" y="140"/>
                </a:cxn>
                <a:cxn ang="0">
                  <a:pos x="850" y="160"/>
                </a:cxn>
                <a:cxn ang="0">
                  <a:pos x="933" y="71"/>
                </a:cxn>
                <a:cxn ang="0">
                  <a:pos x="1005" y="31"/>
                </a:cxn>
                <a:cxn ang="0">
                  <a:pos x="1084" y="8"/>
                </a:cxn>
              </a:cxnLst>
              <a:rect l="0" t="0" r="r" b="b"/>
              <a:pathLst>
                <a:path w="1563" h="1111">
                  <a:moveTo>
                    <a:pt x="1084" y="8"/>
                  </a:moveTo>
                  <a:lnTo>
                    <a:pt x="1072" y="39"/>
                  </a:lnTo>
                  <a:lnTo>
                    <a:pt x="1089" y="54"/>
                  </a:lnTo>
                  <a:lnTo>
                    <a:pt x="1089" y="66"/>
                  </a:lnTo>
                  <a:lnTo>
                    <a:pt x="1122" y="93"/>
                  </a:lnTo>
                  <a:lnTo>
                    <a:pt x="1131" y="117"/>
                  </a:lnTo>
                  <a:lnTo>
                    <a:pt x="1172" y="121"/>
                  </a:lnTo>
                  <a:lnTo>
                    <a:pt x="1190" y="137"/>
                  </a:lnTo>
                  <a:lnTo>
                    <a:pt x="1198" y="137"/>
                  </a:lnTo>
                  <a:lnTo>
                    <a:pt x="1223" y="184"/>
                  </a:lnTo>
                  <a:lnTo>
                    <a:pt x="1247" y="242"/>
                  </a:lnTo>
                  <a:lnTo>
                    <a:pt x="1235" y="277"/>
                  </a:lnTo>
                  <a:lnTo>
                    <a:pt x="1239" y="289"/>
                  </a:lnTo>
                  <a:lnTo>
                    <a:pt x="1215" y="328"/>
                  </a:lnTo>
                  <a:lnTo>
                    <a:pt x="1223" y="355"/>
                  </a:lnTo>
                  <a:lnTo>
                    <a:pt x="1298" y="387"/>
                  </a:lnTo>
                  <a:lnTo>
                    <a:pt x="1385" y="399"/>
                  </a:lnTo>
                  <a:lnTo>
                    <a:pt x="1475" y="453"/>
                  </a:lnTo>
                  <a:lnTo>
                    <a:pt x="1499" y="465"/>
                  </a:lnTo>
                  <a:lnTo>
                    <a:pt x="1503" y="477"/>
                  </a:lnTo>
                  <a:lnTo>
                    <a:pt x="1519" y="516"/>
                  </a:lnTo>
                  <a:lnTo>
                    <a:pt x="1541" y="563"/>
                  </a:lnTo>
                  <a:lnTo>
                    <a:pt x="1562" y="602"/>
                  </a:lnTo>
                  <a:lnTo>
                    <a:pt x="1550" y="614"/>
                  </a:lnTo>
                  <a:lnTo>
                    <a:pt x="1550" y="641"/>
                  </a:lnTo>
                  <a:lnTo>
                    <a:pt x="1519" y="657"/>
                  </a:lnTo>
                  <a:lnTo>
                    <a:pt x="1445" y="684"/>
                  </a:lnTo>
                  <a:lnTo>
                    <a:pt x="1394" y="719"/>
                  </a:lnTo>
                  <a:lnTo>
                    <a:pt x="1361" y="735"/>
                  </a:lnTo>
                  <a:lnTo>
                    <a:pt x="1357" y="758"/>
                  </a:lnTo>
                  <a:lnTo>
                    <a:pt x="1365" y="868"/>
                  </a:lnTo>
                  <a:lnTo>
                    <a:pt x="1341" y="863"/>
                  </a:lnTo>
                  <a:lnTo>
                    <a:pt x="1328" y="872"/>
                  </a:lnTo>
                  <a:lnTo>
                    <a:pt x="1139" y="907"/>
                  </a:lnTo>
                  <a:lnTo>
                    <a:pt x="1113" y="926"/>
                  </a:lnTo>
                  <a:lnTo>
                    <a:pt x="1118" y="970"/>
                  </a:lnTo>
                  <a:lnTo>
                    <a:pt x="1172" y="1012"/>
                  </a:lnTo>
                  <a:lnTo>
                    <a:pt x="1155" y="1039"/>
                  </a:lnTo>
                  <a:lnTo>
                    <a:pt x="1131" y="1051"/>
                  </a:lnTo>
                  <a:lnTo>
                    <a:pt x="1127" y="1068"/>
                  </a:lnTo>
                  <a:lnTo>
                    <a:pt x="1131" y="1079"/>
                  </a:lnTo>
                  <a:lnTo>
                    <a:pt x="1143" y="1079"/>
                  </a:lnTo>
                  <a:lnTo>
                    <a:pt x="1152" y="1090"/>
                  </a:lnTo>
                  <a:lnTo>
                    <a:pt x="1097" y="1106"/>
                  </a:lnTo>
                  <a:lnTo>
                    <a:pt x="1068" y="1095"/>
                  </a:lnTo>
                  <a:lnTo>
                    <a:pt x="1050" y="1087"/>
                  </a:lnTo>
                  <a:lnTo>
                    <a:pt x="1009" y="1087"/>
                  </a:lnTo>
                  <a:lnTo>
                    <a:pt x="938" y="1056"/>
                  </a:lnTo>
                  <a:lnTo>
                    <a:pt x="891" y="1056"/>
                  </a:lnTo>
                  <a:lnTo>
                    <a:pt x="854" y="1068"/>
                  </a:lnTo>
                  <a:lnTo>
                    <a:pt x="817" y="1068"/>
                  </a:lnTo>
                  <a:lnTo>
                    <a:pt x="754" y="1098"/>
                  </a:lnTo>
                  <a:lnTo>
                    <a:pt x="702" y="1090"/>
                  </a:lnTo>
                  <a:lnTo>
                    <a:pt x="653" y="1110"/>
                  </a:lnTo>
                  <a:lnTo>
                    <a:pt x="611" y="1095"/>
                  </a:lnTo>
                  <a:lnTo>
                    <a:pt x="587" y="1075"/>
                  </a:lnTo>
                  <a:lnTo>
                    <a:pt x="519" y="1068"/>
                  </a:lnTo>
                  <a:lnTo>
                    <a:pt x="472" y="1095"/>
                  </a:lnTo>
                  <a:lnTo>
                    <a:pt x="448" y="1083"/>
                  </a:lnTo>
                  <a:lnTo>
                    <a:pt x="430" y="1071"/>
                  </a:lnTo>
                  <a:lnTo>
                    <a:pt x="381" y="1059"/>
                  </a:lnTo>
                  <a:lnTo>
                    <a:pt x="371" y="1051"/>
                  </a:lnTo>
                  <a:lnTo>
                    <a:pt x="351" y="1048"/>
                  </a:lnTo>
                  <a:lnTo>
                    <a:pt x="322" y="1005"/>
                  </a:lnTo>
                  <a:lnTo>
                    <a:pt x="292" y="997"/>
                  </a:lnTo>
                  <a:lnTo>
                    <a:pt x="217" y="1020"/>
                  </a:lnTo>
                  <a:lnTo>
                    <a:pt x="184" y="1012"/>
                  </a:lnTo>
                  <a:lnTo>
                    <a:pt x="116" y="970"/>
                  </a:lnTo>
                  <a:lnTo>
                    <a:pt x="99" y="966"/>
                  </a:lnTo>
                  <a:lnTo>
                    <a:pt x="83" y="938"/>
                  </a:lnTo>
                  <a:lnTo>
                    <a:pt x="94" y="907"/>
                  </a:lnTo>
                  <a:lnTo>
                    <a:pt x="91" y="892"/>
                  </a:lnTo>
                  <a:lnTo>
                    <a:pt x="66" y="875"/>
                  </a:lnTo>
                  <a:lnTo>
                    <a:pt x="58" y="860"/>
                  </a:lnTo>
                  <a:lnTo>
                    <a:pt x="8" y="836"/>
                  </a:lnTo>
                  <a:lnTo>
                    <a:pt x="8" y="829"/>
                  </a:lnTo>
                  <a:lnTo>
                    <a:pt x="32" y="817"/>
                  </a:lnTo>
                  <a:lnTo>
                    <a:pt x="45" y="824"/>
                  </a:lnTo>
                  <a:lnTo>
                    <a:pt x="62" y="813"/>
                  </a:lnTo>
                  <a:lnTo>
                    <a:pt x="58" y="766"/>
                  </a:lnTo>
                  <a:lnTo>
                    <a:pt x="62" y="731"/>
                  </a:lnTo>
                  <a:lnTo>
                    <a:pt x="28" y="699"/>
                  </a:lnTo>
                  <a:lnTo>
                    <a:pt x="8" y="704"/>
                  </a:lnTo>
                  <a:lnTo>
                    <a:pt x="0" y="684"/>
                  </a:lnTo>
                  <a:lnTo>
                    <a:pt x="11" y="660"/>
                  </a:lnTo>
                  <a:lnTo>
                    <a:pt x="3" y="641"/>
                  </a:lnTo>
                  <a:lnTo>
                    <a:pt x="32" y="614"/>
                  </a:lnTo>
                  <a:lnTo>
                    <a:pt x="32" y="598"/>
                  </a:lnTo>
                  <a:lnTo>
                    <a:pt x="66" y="582"/>
                  </a:lnTo>
                  <a:lnTo>
                    <a:pt x="94" y="579"/>
                  </a:lnTo>
                  <a:lnTo>
                    <a:pt x="121" y="567"/>
                  </a:lnTo>
                  <a:lnTo>
                    <a:pt x="141" y="575"/>
                  </a:lnTo>
                  <a:lnTo>
                    <a:pt x="157" y="567"/>
                  </a:lnTo>
                  <a:lnTo>
                    <a:pt x="167" y="570"/>
                  </a:lnTo>
                  <a:lnTo>
                    <a:pt x="167" y="590"/>
                  </a:lnTo>
                  <a:lnTo>
                    <a:pt x="184" y="598"/>
                  </a:lnTo>
                  <a:lnTo>
                    <a:pt x="217" y="594"/>
                  </a:lnTo>
                  <a:lnTo>
                    <a:pt x="255" y="555"/>
                  </a:lnTo>
                  <a:lnTo>
                    <a:pt x="335" y="570"/>
                  </a:lnTo>
                  <a:lnTo>
                    <a:pt x="371" y="543"/>
                  </a:lnTo>
                  <a:lnTo>
                    <a:pt x="489" y="520"/>
                  </a:lnTo>
                  <a:lnTo>
                    <a:pt x="497" y="504"/>
                  </a:lnTo>
                  <a:lnTo>
                    <a:pt x="505" y="465"/>
                  </a:lnTo>
                  <a:lnTo>
                    <a:pt x="540" y="438"/>
                  </a:lnTo>
                  <a:lnTo>
                    <a:pt x="548" y="438"/>
                  </a:lnTo>
                  <a:lnTo>
                    <a:pt x="552" y="325"/>
                  </a:lnTo>
                  <a:lnTo>
                    <a:pt x="556" y="301"/>
                  </a:lnTo>
                  <a:lnTo>
                    <a:pt x="527" y="289"/>
                  </a:lnTo>
                  <a:lnTo>
                    <a:pt x="524" y="281"/>
                  </a:lnTo>
                  <a:lnTo>
                    <a:pt x="556" y="274"/>
                  </a:lnTo>
                  <a:lnTo>
                    <a:pt x="644" y="266"/>
                  </a:lnTo>
                  <a:lnTo>
                    <a:pt x="657" y="281"/>
                  </a:lnTo>
                  <a:lnTo>
                    <a:pt x="686" y="289"/>
                  </a:lnTo>
                  <a:lnTo>
                    <a:pt x="694" y="289"/>
                  </a:lnTo>
                  <a:lnTo>
                    <a:pt x="707" y="277"/>
                  </a:lnTo>
                  <a:lnTo>
                    <a:pt x="691" y="262"/>
                  </a:lnTo>
                  <a:lnTo>
                    <a:pt x="757" y="140"/>
                  </a:lnTo>
                  <a:lnTo>
                    <a:pt x="765" y="133"/>
                  </a:lnTo>
                  <a:lnTo>
                    <a:pt x="825" y="160"/>
                  </a:lnTo>
                  <a:lnTo>
                    <a:pt x="850" y="160"/>
                  </a:lnTo>
                  <a:lnTo>
                    <a:pt x="862" y="176"/>
                  </a:lnTo>
                  <a:lnTo>
                    <a:pt x="922" y="156"/>
                  </a:lnTo>
                  <a:lnTo>
                    <a:pt x="933" y="71"/>
                  </a:lnTo>
                  <a:lnTo>
                    <a:pt x="958" y="54"/>
                  </a:lnTo>
                  <a:lnTo>
                    <a:pt x="988" y="54"/>
                  </a:lnTo>
                  <a:lnTo>
                    <a:pt x="1005" y="31"/>
                  </a:lnTo>
                  <a:lnTo>
                    <a:pt x="1013" y="8"/>
                  </a:lnTo>
                  <a:lnTo>
                    <a:pt x="1029" y="0"/>
                  </a:lnTo>
                  <a:lnTo>
                    <a:pt x="1084" y="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4" name="Freeform 33"/>
            <p:cNvSpPr>
              <a:spLocks/>
            </p:cNvSpPr>
            <p:nvPr/>
          </p:nvSpPr>
          <p:spPr bwMode="auto">
            <a:xfrm>
              <a:off x="4670431" y="3036889"/>
              <a:ext cx="588963" cy="1008061"/>
            </a:xfrm>
            <a:custGeom>
              <a:avLst/>
              <a:gdLst/>
              <a:ahLst/>
              <a:cxnLst>
                <a:cxn ang="0">
                  <a:pos x="317" y="386"/>
                </a:cxn>
                <a:cxn ang="0">
                  <a:pos x="309" y="219"/>
                </a:cxn>
                <a:cxn ang="0">
                  <a:pos x="334" y="164"/>
                </a:cxn>
                <a:cxn ang="0">
                  <a:pos x="334" y="86"/>
                </a:cxn>
                <a:cxn ang="0">
                  <a:pos x="350" y="35"/>
                </a:cxn>
                <a:cxn ang="0">
                  <a:pos x="338" y="0"/>
                </a:cxn>
                <a:cxn ang="0">
                  <a:pos x="279" y="20"/>
                </a:cxn>
                <a:cxn ang="0">
                  <a:pos x="259" y="66"/>
                </a:cxn>
                <a:cxn ang="0">
                  <a:pos x="238" y="82"/>
                </a:cxn>
                <a:cxn ang="0">
                  <a:pos x="163" y="164"/>
                </a:cxn>
                <a:cxn ang="0">
                  <a:pos x="108" y="164"/>
                </a:cxn>
                <a:cxn ang="0">
                  <a:pos x="91" y="215"/>
                </a:cxn>
                <a:cxn ang="0">
                  <a:pos x="163" y="257"/>
                </a:cxn>
                <a:cxn ang="0">
                  <a:pos x="204" y="296"/>
                </a:cxn>
                <a:cxn ang="0">
                  <a:pos x="196" y="347"/>
                </a:cxn>
                <a:cxn ang="0">
                  <a:pos x="141" y="367"/>
                </a:cxn>
                <a:cxn ang="0">
                  <a:pos x="133" y="379"/>
                </a:cxn>
                <a:cxn ang="0">
                  <a:pos x="94" y="394"/>
                </a:cxn>
                <a:cxn ang="0">
                  <a:pos x="50" y="386"/>
                </a:cxn>
                <a:cxn ang="0">
                  <a:pos x="50" y="406"/>
                </a:cxn>
                <a:cxn ang="0">
                  <a:pos x="33" y="433"/>
                </a:cxn>
                <a:cxn ang="0">
                  <a:pos x="42" y="484"/>
                </a:cxn>
                <a:cxn ang="0">
                  <a:pos x="45" y="511"/>
                </a:cxn>
                <a:cxn ang="0">
                  <a:pos x="0" y="520"/>
                </a:cxn>
                <a:cxn ang="0">
                  <a:pos x="3" y="567"/>
                </a:cxn>
                <a:cxn ang="0">
                  <a:pos x="23" y="586"/>
                </a:cxn>
                <a:cxn ang="0">
                  <a:pos x="86" y="579"/>
                </a:cxn>
                <a:cxn ang="0">
                  <a:pos x="100" y="598"/>
                </a:cxn>
                <a:cxn ang="0">
                  <a:pos x="171" y="621"/>
                </a:cxn>
                <a:cxn ang="0">
                  <a:pos x="251" y="633"/>
                </a:cxn>
                <a:cxn ang="0">
                  <a:pos x="293" y="640"/>
                </a:cxn>
                <a:cxn ang="0">
                  <a:pos x="283" y="606"/>
                </a:cxn>
                <a:cxn ang="0">
                  <a:pos x="317" y="570"/>
                </a:cxn>
                <a:cxn ang="0">
                  <a:pos x="309" y="555"/>
                </a:cxn>
                <a:cxn ang="0">
                  <a:pos x="275" y="531"/>
                </a:cxn>
                <a:cxn ang="0">
                  <a:pos x="342" y="523"/>
                </a:cxn>
                <a:cxn ang="0">
                  <a:pos x="364" y="531"/>
                </a:cxn>
                <a:cxn ang="0">
                  <a:pos x="385" y="496"/>
                </a:cxn>
                <a:cxn ang="0">
                  <a:pos x="330" y="410"/>
                </a:cxn>
              </a:cxnLst>
              <a:rect l="0" t="0" r="r" b="b"/>
              <a:pathLst>
                <a:path w="386" h="649">
                  <a:moveTo>
                    <a:pt x="330" y="410"/>
                  </a:moveTo>
                  <a:lnTo>
                    <a:pt x="317" y="386"/>
                  </a:lnTo>
                  <a:lnTo>
                    <a:pt x="334" y="328"/>
                  </a:lnTo>
                  <a:lnTo>
                    <a:pt x="309" y="219"/>
                  </a:lnTo>
                  <a:lnTo>
                    <a:pt x="330" y="188"/>
                  </a:lnTo>
                  <a:lnTo>
                    <a:pt x="334" y="164"/>
                  </a:lnTo>
                  <a:lnTo>
                    <a:pt x="314" y="117"/>
                  </a:lnTo>
                  <a:lnTo>
                    <a:pt x="334" y="86"/>
                  </a:lnTo>
                  <a:lnTo>
                    <a:pt x="338" y="54"/>
                  </a:lnTo>
                  <a:lnTo>
                    <a:pt x="350" y="35"/>
                  </a:lnTo>
                  <a:lnTo>
                    <a:pt x="346" y="8"/>
                  </a:lnTo>
                  <a:lnTo>
                    <a:pt x="338" y="0"/>
                  </a:lnTo>
                  <a:lnTo>
                    <a:pt x="322" y="15"/>
                  </a:lnTo>
                  <a:lnTo>
                    <a:pt x="279" y="20"/>
                  </a:lnTo>
                  <a:lnTo>
                    <a:pt x="259" y="47"/>
                  </a:lnTo>
                  <a:lnTo>
                    <a:pt x="259" y="66"/>
                  </a:lnTo>
                  <a:lnTo>
                    <a:pt x="254" y="78"/>
                  </a:lnTo>
                  <a:lnTo>
                    <a:pt x="238" y="82"/>
                  </a:lnTo>
                  <a:lnTo>
                    <a:pt x="171" y="171"/>
                  </a:lnTo>
                  <a:lnTo>
                    <a:pt x="163" y="164"/>
                  </a:lnTo>
                  <a:lnTo>
                    <a:pt x="146" y="161"/>
                  </a:lnTo>
                  <a:lnTo>
                    <a:pt x="108" y="164"/>
                  </a:lnTo>
                  <a:lnTo>
                    <a:pt x="94" y="180"/>
                  </a:lnTo>
                  <a:lnTo>
                    <a:pt x="91" y="215"/>
                  </a:lnTo>
                  <a:lnTo>
                    <a:pt x="100" y="227"/>
                  </a:lnTo>
                  <a:lnTo>
                    <a:pt x="163" y="257"/>
                  </a:lnTo>
                  <a:lnTo>
                    <a:pt x="196" y="277"/>
                  </a:lnTo>
                  <a:lnTo>
                    <a:pt x="204" y="296"/>
                  </a:lnTo>
                  <a:lnTo>
                    <a:pt x="183" y="320"/>
                  </a:lnTo>
                  <a:lnTo>
                    <a:pt x="196" y="347"/>
                  </a:lnTo>
                  <a:lnTo>
                    <a:pt x="188" y="364"/>
                  </a:lnTo>
                  <a:lnTo>
                    <a:pt x="141" y="367"/>
                  </a:lnTo>
                  <a:lnTo>
                    <a:pt x="133" y="371"/>
                  </a:lnTo>
                  <a:lnTo>
                    <a:pt x="133" y="379"/>
                  </a:lnTo>
                  <a:lnTo>
                    <a:pt x="133" y="391"/>
                  </a:lnTo>
                  <a:lnTo>
                    <a:pt x="94" y="394"/>
                  </a:lnTo>
                  <a:lnTo>
                    <a:pt x="78" y="386"/>
                  </a:lnTo>
                  <a:lnTo>
                    <a:pt x="50" y="386"/>
                  </a:lnTo>
                  <a:lnTo>
                    <a:pt x="45" y="391"/>
                  </a:lnTo>
                  <a:lnTo>
                    <a:pt x="50" y="406"/>
                  </a:lnTo>
                  <a:lnTo>
                    <a:pt x="37" y="418"/>
                  </a:lnTo>
                  <a:lnTo>
                    <a:pt x="33" y="433"/>
                  </a:lnTo>
                  <a:lnTo>
                    <a:pt x="58" y="453"/>
                  </a:lnTo>
                  <a:lnTo>
                    <a:pt x="42" y="484"/>
                  </a:lnTo>
                  <a:lnTo>
                    <a:pt x="50" y="504"/>
                  </a:lnTo>
                  <a:lnTo>
                    <a:pt x="45" y="511"/>
                  </a:lnTo>
                  <a:lnTo>
                    <a:pt x="20" y="511"/>
                  </a:lnTo>
                  <a:lnTo>
                    <a:pt x="0" y="520"/>
                  </a:lnTo>
                  <a:lnTo>
                    <a:pt x="15" y="539"/>
                  </a:lnTo>
                  <a:lnTo>
                    <a:pt x="3" y="567"/>
                  </a:lnTo>
                  <a:lnTo>
                    <a:pt x="20" y="570"/>
                  </a:lnTo>
                  <a:lnTo>
                    <a:pt x="23" y="586"/>
                  </a:lnTo>
                  <a:lnTo>
                    <a:pt x="37" y="589"/>
                  </a:lnTo>
                  <a:lnTo>
                    <a:pt x="86" y="579"/>
                  </a:lnTo>
                  <a:lnTo>
                    <a:pt x="100" y="582"/>
                  </a:lnTo>
                  <a:lnTo>
                    <a:pt x="100" y="598"/>
                  </a:lnTo>
                  <a:lnTo>
                    <a:pt x="125" y="601"/>
                  </a:lnTo>
                  <a:lnTo>
                    <a:pt x="171" y="621"/>
                  </a:lnTo>
                  <a:lnTo>
                    <a:pt x="196" y="613"/>
                  </a:lnTo>
                  <a:lnTo>
                    <a:pt x="251" y="633"/>
                  </a:lnTo>
                  <a:lnTo>
                    <a:pt x="262" y="648"/>
                  </a:lnTo>
                  <a:lnTo>
                    <a:pt x="293" y="640"/>
                  </a:lnTo>
                  <a:lnTo>
                    <a:pt x="287" y="613"/>
                  </a:lnTo>
                  <a:lnTo>
                    <a:pt x="283" y="606"/>
                  </a:lnTo>
                  <a:lnTo>
                    <a:pt x="287" y="582"/>
                  </a:lnTo>
                  <a:lnTo>
                    <a:pt x="317" y="570"/>
                  </a:lnTo>
                  <a:lnTo>
                    <a:pt x="325" y="559"/>
                  </a:lnTo>
                  <a:lnTo>
                    <a:pt x="309" y="555"/>
                  </a:lnTo>
                  <a:lnTo>
                    <a:pt x="293" y="550"/>
                  </a:lnTo>
                  <a:lnTo>
                    <a:pt x="275" y="531"/>
                  </a:lnTo>
                  <a:lnTo>
                    <a:pt x="283" y="523"/>
                  </a:lnTo>
                  <a:lnTo>
                    <a:pt x="342" y="523"/>
                  </a:lnTo>
                  <a:lnTo>
                    <a:pt x="356" y="523"/>
                  </a:lnTo>
                  <a:lnTo>
                    <a:pt x="364" y="531"/>
                  </a:lnTo>
                  <a:lnTo>
                    <a:pt x="385" y="516"/>
                  </a:lnTo>
                  <a:lnTo>
                    <a:pt x="385" y="496"/>
                  </a:lnTo>
                  <a:lnTo>
                    <a:pt x="330" y="418"/>
                  </a:lnTo>
                  <a:lnTo>
                    <a:pt x="330" y="41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5" name="Freeform 34"/>
            <p:cNvSpPr>
              <a:spLocks/>
            </p:cNvSpPr>
            <p:nvPr/>
          </p:nvSpPr>
          <p:spPr bwMode="auto">
            <a:xfrm>
              <a:off x="4670431" y="3036889"/>
              <a:ext cx="588963" cy="1008061"/>
            </a:xfrm>
            <a:custGeom>
              <a:avLst/>
              <a:gdLst/>
              <a:ahLst/>
              <a:cxnLst>
                <a:cxn ang="0">
                  <a:pos x="317" y="386"/>
                </a:cxn>
                <a:cxn ang="0">
                  <a:pos x="309" y="219"/>
                </a:cxn>
                <a:cxn ang="0">
                  <a:pos x="334" y="164"/>
                </a:cxn>
                <a:cxn ang="0">
                  <a:pos x="334" y="86"/>
                </a:cxn>
                <a:cxn ang="0">
                  <a:pos x="350" y="35"/>
                </a:cxn>
                <a:cxn ang="0">
                  <a:pos x="338" y="0"/>
                </a:cxn>
                <a:cxn ang="0">
                  <a:pos x="279" y="20"/>
                </a:cxn>
                <a:cxn ang="0">
                  <a:pos x="259" y="66"/>
                </a:cxn>
                <a:cxn ang="0">
                  <a:pos x="238" y="82"/>
                </a:cxn>
                <a:cxn ang="0">
                  <a:pos x="163" y="164"/>
                </a:cxn>
                <a:cxn ang="0">
                  <a:pos x="108" y="164"/>
                </a:cxn>
                <a:cxn ang="0">
                  <a:pos x="91" y="215"/>
                </a:cxn>
                <a:cxn ang="0">
                  <a:pos x="163" y="257"/>
                </a:cxn>
                <a:cxn ang="0">
                  <a:pos x="204" y="296"/>
                </a:cxn>
                <a:cxn ang="0">
                  <a:pos x="196" y="347"/>
                </a:cxn>
                <a:cxn ang="0">
                  <a:pos x="141" y="367"/>
                </a:cxn>
                <a:cxn ang="0">
                  <a:pos x="133" y="379"/>
                </a:cxn>
                <a:cxn ang="0">
                  <a:pos x="94" y="394"/>
                </a:cxn>
                <a:cxn ang="0">
                  <a:pos x="50" y="386"/>
                </a:cxn>
                <a:cxn ang="0">
                  <a:pos x="50" y="406"/>
                </a:cxn>
                <a:cxn ang="0">
                  <a:pos x="33" y="433"/>
                </a:cxn>
                <a:cxn ang="0">
                  <a:pos x="42" y="484"/>
                </a:cxn>
                <a:cxn ang="0">
                  <a:pos x="45" y="511"/>
                </a:cxn>
                <a:cxn ang="0">
                  <a:pos x="0" y="520"/>
                </a:cxn>
                <a:cxn ang="0">
                  <a:pos x="3" y="567"/>
                </a:cxn>
                <a:cxn ang="0">
                  <a:pos x="23" y="586"/>
                </a:cxn>
                <a:cxn ang="0">
                  <a:pos x="86" y="579"/>
                </a:cxn>
                <a:cxn ang="0">
                  <a:pos x="100" y="598"/>
                </a:cxn>
                <a:cxn ang="0">
                  <a:pos x="171" y="621"/>
                </a:cxn>
                <a:cxn ang="0">
                  <a:pos x="251" y="633"/>
                </a:cxn>
                <a:cxn ang="0">
                  <a:pos x="293" y="640"/>
                </a:cxn>
                <a:cxn ang="0">
                  <a:pos x="283" y="606"/>
                </a:cxn>
                <a:cxn ang="0">
                  <a:pos x="317" y="570"/>
                </a:cxn>
                <a:cxn ang="0">
                  <a:pos x="309" y="555"/>
                </a:cxn>
                <a:cxn ang="0">
                  <a:pos x="275" y="531"/>
                </a:cxn>
                <a:cxn ang="0">
                  <a:pos x="342" y="523"/>
                </a:cxn>
                <a:cxn ang="0">
                  <a:pos x="364" y="531"/>
                </a:cxn>
                <a:cxn ang="0">
                  <a:pos x="385" y="496"/>
                </a:cxn>
                <a:cxn ang="0">
                  <a:pos x="330" y="410"/>
                </a:cxn>
              </a:cxnLst>
              <a:rect l="0" t="0" r="r" b="b"/>
              <a:pathLst>
                <a:path w="386" h="649">
                  <a:moveTo>
                    <a:pt x="330" y="410"/>
                  </a:moveTo>
                  <a:lnTo>
                    <a:pt x="317" y="386"/>
                  </a:lnTo>
                  <a:lnTo>
                    <a:pt x="334" y="328"/>
                  </a:lnTo>
                  <a:lnTo>
                    <a:pt x="309" y="219"/>
                  </a:lnTo>
                  <a:lnTo>
                    <a:pt x="330" y="188"/>
                  </a:lnTo>
                  <a:lnTo>
                    <a:pt x="334" y="164"/>
                  </a:lnTo>
                  <a:lnTo>
                    <a:pt x="314" y="117"/>
                  </a:lnTo>
                  <a:lnTo>
                    <a:pt x="334" y="86"/>
                  </a:lnTo>
                  <a:lnTo>
                    <a:pt x="338" y="54"/>
                  </a:lnTo>
                  <a:lnTo>
                    <a:pt x="350" y="35"/>
                  </a:lnTo>
                  <a:lnTo>
                    <a:pt x="346" y="8"/>
                  </a:lnTo>
                  <a:lnTo>
                    <a:pt x="338" y="0"/>
                  </a:lnTo>
                  <a:lnTo>
                    <a:pt x="322" y="15"/>
                  </a:lnTo>
                  <a:lnTo>
                    <a:pt x="279" y="20"/>
                  </a:lnTo>
                  <a:lnTo>
                    <a:pt x="259" y="47"/>
                  </a:lnTo>
                  <a:lnTo>
                    <a:pt x="259" y="66"/>
                  </a:lnTo>
                  <a:lnTo>
                    <a:pt x="254" y="78"/>
                  </a:lnTo>
                  <a:lnTo>
                    <a:pt x="238" y="82"/>
                  </a:lnTo>
                  <a:lnTo>
                    <a:pt x="171" y="171"/>
                  </a:lnTo>
                  <a:lnTo>
                    <a:pt x="163" y="164"/>
                  </a:lnTo>
                  <a:lnTo>
                    <a:pt x="146" y="161"/>
                  </a:lnTo>
                  <a:lnTo>
                    <a:pt x="108" y="164"/>
                  </a:lnTo>
                  <a:lnTo>
                    <a:pt x="94" y="180"/>
                  </a:lnTo>
                  <a:lnTo>
                    <a:pt x="91" y="215"/>
                  </a:lnTo>
                  <a:lnTo>
                    <a:pt x="100" y="227"/>
                  </a:lnTo>
                  <a:lnTo>
                    <a:pt x="163" y="257"/>
                  </a:lnTo>
                  <a:lnTo>
                    <a:pt x="196" y="277"/>
                  </a:lnTo>
                  <a:lnTo>
                    <a:pt x="204" y="296"/>
                  </a:lnTo>
                  <a:lnTo>
                    <a:pt x="183" y="320"/>
                  </a:lnTo>
                  <a:lnTo>
                    <a:pt x="196" y="347"/>
                  </a:lnTo>
                  <a:lnTo>
                    <a:pt x="188" y="364"/>
                  </a:lnTo>
                  <a:lnTo>
                    <a:pt x="141" y="367"/>
                  </a:lnTo>
                  <a:lnTo>
                    <a:pt x="133" y="371"/>
                  </a:lnTo>
                  <a:lnTo>
                    <a:pt x="133" y="379"/>
                  </a:lnTo>
                  <a:lnTo>
                    <a:pt x="133" y="391"/>
                  </a:lnTo>
                  <a:lnTo>
                    <a:pt x="94" y="394"/>
                  </a:lnTo>
                  <a:lnTo>
                    <a:pt x="78" y="386"/>
                  </a:lnTo>
                  <a:lnTo>
                    <a:pt x="50" y="386"/>
                  </a:lnTo>
                  <a:lnTo>
                    <a:pt x="45" y="391"/>
                  </a:lnTo>
                  <a:lnTo>
                    <a:pt x="50" y="406"/>
                  </a:lnTo>
                  <a:lnTo>
                    <a:pt x="37" y="418"/>
                  </a:lnTo>
                  <a:lnTo>
                    <a:pt x="33" y="433"/>
                  </a:lnTo>
                  <a:lnTo>
                    <a:pt x="58" y="453"/>
                  </a:lnTo>
                  <a:lnTo>
                    <a:pt x="42" y="484"/>
                  </a:lnTo>
                  <a:lnTo>
                    <a:pt x="50" y="504"/>
                  </a:lnTo>
                  <a:lnTo>
                    <a:pt x="45" y="511"/>
                  </a:lnTo>
                  <a:lnTo>
                    <a:pt x="20" y="511"/>
                  </a:lnTo>
                  <a:lnTo>
                    <a:pt x="0" y="520"/>
                  </a:lnTo>
                  <a:lnTo>
                    <a:pt x="15" y="539"/>
                  </a:lnTo>
                  <a:lnTo>
                    <a:pt x="3" y="567"/>
                  </a:lnTo>
                  <a:lnTo>
                    <a:pt x="20" y="570"/>
                  </a:lnTo>
                  <a:lnTo>
                    <a:pt x="23" y="586"/>
                  </a:lnTo>
                  <a:lnTo>
                    <a:pt x="37" y="589"/>
                  </a:lnTo>
                  <a:lnTo>
                    <a:pt x="86" y="579"/>
                  </a:lnTo>
                  <a:lnTo>
                    <a:pt x="100" y="582"/>
                  </a:lnTo>
                  <a:lnTo>
                    <a:pt x="100" y="598"/>
                  </a:lnTo>
                  <a:lnTo>
                    <a:pt x="125" y="601"/>
                  </a:lnTo>
                  <a:lnTo>
                    <a:pt x="171" y="621"/>
                  </a:lnTo>
                  <a:lnTo>
                    <a:pt x="196" y="613"/>
                  </a:lnTo>
                  <a:lnTo>
                    <a:pt x="251" y="633"/>
                  </a:lnTo>
                  <a:lnTo>
                    <a:pt x="262" y="648"/>
                  </a:lnTo>
                  <a:lnTo>
                    <a:pt x="293" y="640"/>
                  </a:lnTo>
                  <a:lnTo>
                    <a:pt x="287" y="613"/>
                  </a:lnTo>
                  <a:lnTo>
                    <a:pt x="283" y="606"/>
                  </a:lnTo>
                  <a:lnTo>
                    <a:pt x="287" y="582"/>
                  </a:lnTo>
                  <a:lnTo>
                    <a:pt x="317" y="570"/>
                  </a:lnTo>
                  <a:lnTo>
                    <a:pt x="325" y="559"/>
                  </a:lnTo>
                  <a:lnTo>
                    <a:pt x="309" y="555"/>
                  </a:lnTo>
                  <a:lnTo>
                    <a:pt x="293" y="550"/>
                  </a:lnTo>
                  <a:lnTo>
                    <a:pt x="275" y="531"/>
                  </a:lnTo>
                  <a:lnTo>
                    <a:pt x="283" y="523"/>
                  </a:lnTo>
                  <a:lnTo>
                    <a:pt x="342" y="523"/>
                  </a:lnTo>
                  <a:lnTo>
                    <a:pt x="356" y="523"/>
                  </a:lnTo>
                  <a:lnTo>
                    <a:pt x="364" y="531"/>
                  </a:lnTo>
                  <a:lnTo>
                    <a:pt x="385" y="516"/>
                  </a:lnTo>
                  <a:lnTo>
                    <a:pt x="385" y="496"/>
                  </a:lnTo>
                  <a:lnTo>
                    <a:pt x="330" y="418"/>
                  </a:lnTo>
                  <a:lnTo>
                    <a:pt x="330" y="41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6" name="Freeform 35"/>
            <p:cNvSpPr>
              <a:spLocks/>
            </p:cNvSpPr>
            <p:nvPr/>
          </p:nvSpPr>
          <p:spPr bwMode="auto">
            <a:xfrm>
              <a:off x="5172081" y="3419475"/>
              <a:ext cx="706440" cy="608014"/>
            </a:xfrm>
            <a:custGeom>
              <a:avLst/>
              <a:gdLst/>
              <a:ahLst/>
              <a:cxnLst>
                <a:cxn ang="0">
                  <a:pos x="54" y="269"/>
                </a:cxn>
                <a:cxn ang="0">
                  <a:pos x="117" y="324"/>
                </a:cxn>
                <a:cxn ang="0">
                  <a:pos x="172" y="336"/>
                </a:cxn>
                <a:cxn ang="0">
                  <a:pos x="221" y="328"/>
                </a:cxn>
                <a:cxn ang="0">
                  <a:pos x="239" y="336"/>
                </a:cxn>
                <a:cxn ang="0">
                  <a:pos x="256" y="328"/>
                </a:cxn>
                <a:cxn ang="0">
                  <a:pos x="267" y="340"/>
                </a:cxn>
                <a:cxn ang="0">
                  <a:pos x="276" y="360"/>
                </a:cxn>
                <a:cxn ang="0">
                  <a:pos x="301" y="371"/>
                </a:cxn>
                <a:cxn ang="0">
                  <a:pos x="330" y="371"/>
                </a:cxn>
                <a:cxn ang="0">
                  <a:pos x="355" y="391"/>
                </a:cxn>
                <a:cxn ang="0">
                  <a:pos x="377" y="379"/>
                </a:cxn>
                <a:cxn ang="0">
                  <a:pos x="393" y="391"/>
                </a:cxn>
                <a:cxn ang="0">
                  <a:pos x="406" y="363"/>
                </a:cxn>
                <a:cxn ang="0">
                  <a:pos x="426" y="355"/>
                </a:cxn>
                <a:cxn ang="0">
                  <a:pos x="432" y="332"/>
                </a:cxn>
                <a:cxn ang="0">
                  <a:pos x="423" y="297"/>
                </a:cxn>
                <a:cxn ang="0">
                  <a:pos x="418" y="293"/>
                </a:cxn>
                <a:cxn ang="0">
                  <a:pos x="402" y="313"/>
                </a:cxn>
                <a:cxn ang="0">
                  <a:pos x="369" y="289"/>
                </a:cxn>
                <a:cxn ang="0">
                  <a:pos x="347" y="262"/>
                </a:cxn>
                <a:cxn ang="0">
                  <a:pos x="369" y="245"/>
                </a:cxn>
                <a:cxn ang="0">
                  <a:pos x="377" y="218"/>
                </a:cxn>
                <a:cxn ang="0">
                  <a:pos x="390" y="211"/>
                </a:cxn>
                <a:cxn ang="0">
                  <a:pos x="390" y="176"/>
                </a:cxn>
                <a:cxn ang="0">
                  <a:pos x="398" y="167"/>
                </a:cxn>
                <a:cxn ang="0">
                  <a:pos x="414" y="179"/>
                </a:cxn>
                <a:cxn ang="0">
                  <a:pos x="426" y="196"/>
                </a:cxn>
                <a:cxn ang="0">
                  <a:pos x="452" y="179"/>
                </a:cxn>
                <a:cxn ang="0">
                  <a:pos x="461" y="172"/>
                </a:cxn>
                <a:cxn ang="0">
                  <a:pos x="456" y="152"/>
                </a:cxn>
                <a:cxn ang="0">
                  <a:pos x="426" y="137"/>
                </a:cxn>
                <a:cxn ang="0">
                  <a:pos x="423" y="121"/>
                </a:cxn>
                <a:cxn ang="0">
                  <a:pos x="372" y="125"/>
                </a:cxn>
                <a:cxn ang="0">
                  <a:pos x="339" y="101"/>
                </a:cxn>
                <a:cxn ang="0">
                  <a:pos x="327" y="98"/>
                </a:cxn>
                <a:cxn ang="0">
                  <a:pos x="327" y="78"/>
                </a:cxn>
                <a:cxn ang="0">
                  <a:pos x="398" y="8"/>
                </a:cxn>
                <a:cxn ang="0">
                  <a:pos x="369" y="11"/>
                </a:cxn>
                <a:cxn ang="0">
                  <a:pos x="355" y="23"/>
                </a:cxn>
                <a:cxn ang="0">
                  <a:pos x="347" y="15"/>
                </a:cxn>
                <a:cxn ang="0">
                  <a:pos x="347" y="3"/>
                </a:cxn>
                <a:cxn ang="0">
                  <a:pos x="335" y="0"/>
                </a:cxn>
                <a:cxn ang="0">
                  <a:pos x="306" y="11"/>
                </a:cxn>
                <a:cxn ang="0">
                  <a:pos x="221" y="0"/>
                </a:cxn>
                <a:cxn ang="0">
                  <a:pos x="217" y="62"/>
                </a:cxn>
                <a:cxn ang="0">
                  <a:pos x="180" y="89"/>
                </a:cxn>
                <a:cxn ang="0">
                  <a:pos x="130" y="101"/>
                </a:cxn>
                <a:cxn ang="0">
                  <a:pos x="54" y="148"/>
                </a:cxn>
                <a:cxn ang="0">
                  <a:pos x="0" y="164"/>
                </a:cxn>
                <a:cxn ang="0">
                  <a:pos x="0" y="172"/>
                </a:cxn>
                <a:cxn ang="0">
                  <a:pos x="54" y="250"/>
                </a:cxn>
                <a:cxn ang="0">
                  <a:pos x="54" y="269"/>
                </a:cxn>
              </a:cxnLst>
              <a:rect l="0" t="0" r="r" b="b"/>
              <a:pathLst>
                <a:path w="462" h="392">
                  <a:moveTo>
                    <a:pt x="54" y="269"/>
                  </a:moveTo>
                  <a:lnTo>
                    <a:pt x="117" y="324"/>
                  </a:lnTo>
                  <a:lnTo>
                    <a:pt x="172" y="336"/>
                  </a:lnTo>
                  <a:lnTo>
                    <a:pt x="221" y="328"/>
                  </a:lnTo>
                  <a:lnTo>
                    <a:pt x="239" y="336"/>
                  </a:lnTo>
                  <a:lnTo>
                    <a:pt x="256" y="328"/>
                  </a:lnTo>
                  <a:lnTo>
                    <a:pt x="267" y="340"/>
                  </a:lnTo>
                  <a:lnTo>
                    <a:pt x="276" y="360"/>
                  </a:lnTo>
                  <a:lnTo>
                    <a:pt x="301" y="371"/>
                  </a:lnTo>
                  <a:lnTo>
                    <a:pt x="330" y="371"/>
                  </a:lnTo>
                  <a:lnTo>
                    <a:pt x="355" y="391"/>
                  </a:lnTo>
                  <a:lnTo>
                    <a:pt x="377" y="379"/>
                  </a:lnTo>
                  <a:lnTo>
                    <a:pt x="393" y="391"/>
                  </a:lnTo>
                  <a:lnTo>
                    <a:pt x="406" y="363"/>
                  </a:lnTo>
                  <a:lnTo>
                    <a:pt x="426" y="355"/>
                  </a:lnTo>
                  <a:lnTo>
                    <a:pt x="432" y="332"/>
                  </a:lnTo>
                  <a:lnTo>
                    <a:pt x="423" y="297"/>
                  </a:lnTo>
                  <a:lnTo>
                    <a:pt x="418" y="293"/>
                  </a:lnTo>
                  <a:lnTo>
                    <a:pt x="402" y="313"/>
                  </a:lnTo>
                  <a:lnTo>
                    <a:pt x="369" y="289"/>
                  </a:lnTo>
                  <a:lnTo>
                    <a:pt x="347" y="262"/>
                  </a:lnTo>
                  <a:lnTo>
                    <a:pt x="369" y="245"/>
                  </a:lnTo>
                  <a:lnTo>
                    <a:pt x="377" y="218"/>
                  </a:lnTo>
                  <a:lnTo>
                    <a:pt x="390" y="211"/>
                  </a:lnTo>
                  <a:lnTo>
                    <a:pt x="390" y="176"/>
                  </a:lnTo>
                  <a:lnTo>
                    <a:pt x="398" y="167"/>
                  </a:lnTo>
                  <a:lnTo>
                    <a:pt x="414" y="179"/>
                  </a:lnTo>
                  <a:lnTo>
                    <a:pt x="426" y="196"/>
                  </a:lnTo>
                  <a:lnTo>
                    <a:pt x="452" y="179"/>
                  </a:lnTo>
                  <a:lnTo>
                    <a:pt x="461" y="172"/>
                  </a:lnTo>
                  <a:lnTo>
                    <a:pt x="456" y="152"/>
                  </a:lnTo>
                  <a:lnTo>
                    <a:pt x="426" y="137"/>
                  </a:lnTo>
                  <a:lnTo>
                    <a:pt x="423" y="121"/>
                  </a:lnTo>
                  <a:lnTo>
                    <a:pt x="372" y="125"/>
                  </a:lnTo>
                  <a:lnTo>
                    <a:pt x="339" y="101"/>
                  </a:lnTo>
                  <a:lnTo>
                    <a:pt x="327" y="98"/>
                  </a:lnTo>
                  <a:lnTo>
                    <a:pt x="327" y="78"/>
                  </a:lnTo>
                  <a:lnTo>
                    <a:pt x="398" y="8"/>
                  </a:lnTo>
                  <a:lnTo>
                    <a:pt x="369" y="11"/>
                  </a:lnTo>
                  <a:lnTo>
                    <a:pt x="355" y="23"/>
                  </a:lnTo>
                  <a:lnTo>
                    <a:pt x="347" y="15"/>
                  </a:lnTo>
                  <a:lnTo>
                    <a:pt x="347" y="3"/>
                  </a:lnTo>
                  <a:lnTo>
                    <a:pt x="335" y="0"/>
                  </a:lnTo>
                  <a:lnTo>
                    <a:pt x="306" y="11"/>
                  </a:lnTo>
                  <a:lnTo>
                    <a:pt x="221" y="0"/>
                  </a:lnTo>
                  <a:lnTo>
                    <a:pt x="217" y="62"/>
                  </a:lnTo>
                  <a:lnTo>
                    <a:pt x="180" y="89"/>
                  </a:lnTo>
                  <a:lnTo>
                    <a:pt x="130" y="101"/>
                  </a:lnTo>
                  <a:lnTo>
                    <a:pt x="54" y="148"/>
                  </a:lnTo>
                  <a:lnTo>
                    <a:pt x="0" y="164"/>
                  </a:lnTo>
                  <a:lnTo>
                    <a:pt x="0" y="172"/>
                  </a:lnTo>
                  <a:lnTo>
                    <a:pt x="54" y="250"/>
                  </a:lnTo>
                  <a:lnTo>
                    <a:pt x="54" y="26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7" name="Freeform 36"/>
            <p:cNvSpPr>
              <a:spLocks/>
            </p:cNvSpPr>
            <p:nvPr/>
          </p:nvSpPr>
          <p:spPr bwMode="auto">
            <a:xfrm>
              <a:off x="5172081" y="3419475"/>
              <a:ext cx="706440" cy="608014"/>
            </a:xfrm>
            <a:custGeom>
              <a:avLst/>
              <a:gdLst/>
              <a:ahLst/>
              <a:cxnLst>
                <a:cxn ang="0">
                  <a:pos x="54" y="269"/>
                </a:cxn>
                <a:cxn ang="0">
                  <a:pos x="117" y="324"/>
                </a:cxn>
                <a:cxn ang="0">
                  <a:pos x="172" y="336"/>
                </a:cxn>
                <a:cxn ang="0">
                  <a:pos x="221" y="328"/>
                </a:cxn>
                <a:cxn ang="0">
                  <a:pos x="239" y="336"/>
                </a:cxn>
                <a:cxn ang="0">
                  <a:pos x="256" y="328"/>
                </a:cxn>
                <a:cxn ang="0">
                  <a:pos x="267" y="340"/>
                </a:cxn>
                <a:cxn ang="0">
                  <a:pos x="276" y="360"/>
                </a:cxn>
                <a:cxn ang="0">
                  <a:pos x="301" y="371"/>
                </a:cxn>
                <a:cxn ang="0">
                  <a:pos x="330" y="371"/>
                </a:cxn>
                <a:cxn ang="0">
                  <a:pos x="355" y="391"/>
                </a:cxn>
                <a:cxn ang="0">
                  <a:pos x="377" y="379"/>
                </a:cxn>
                <a:cxn ang="0">
                  <a:pos x="393" y="391"/>
                </a:cxn>
                <a:cxn ang="0">
                  <a:pos x="406" y="363"/>
                </a:cxn>
                <a:cxn ang="0">
                  <a:pos x="426" y="355"/>
                </a:cxn>
                <a:cxn ang="0">
                  <a:pos x="432" y="332"/>
                </a:cxn>
                <a:cxn ang="0">
                  <a:pos x="423" y="297"/>
                </a:cxn>
                <a:cxn ang="0">
                  <a:pos x="418" y="293"/>
                </a:cxn>
                <a:cxn ang="0">
                  <a:pos x="402" y="313"/>
                </a:cxn>
                <a:cxn ang="0">
                  <a:pos x="369" y="289"/>
                </a:cxn>
                <a:cxn ang="0">
                  <a:pos x="347" y="262"/>
                </a:cxn>
                <a:cxn ang="0">
                  <a:pos x="369" y="245"/>
                </a:cxn>
                <a:cxn ang="0">
                  <a:pos x="377" y="218"/>
                </a:cxn>
                <a:cxn ang="0">
                  <a:pos x="390" y="211"/>
                </a:cxn>
                <a:cxn ang="0">
                  <a:pos x="390" y="176"/>
                </a:cxn>
                <a:cxn ang="0">
                  <a:pos x="398" y="167"/>
                </a:cxn>
                <a:cxn ang="0">
                  <a:pos x="414" y="179"/>
                </a:cxn>
                <a:cxn ang="0">
                  <a:pos x="426" y="196"/>
                </a:cxn>
                <a:cxn ang="0">
                  <a:pos x="452" y="179"/>
                </a:cxn>
                <a:cxn ang="0">
                  <a:pos x="461" y="172"/>
                </a:cxn>
                <a:cxn ang="0">
                  <a:pos x="456" y="152"/>
                </a:cxn>
                <a:cxn ang="0">
                  <a:pos x="426" y="137"/>
                </a:cxn>
                <a:cxn ang="0">
                  <a:pos x="423" y="121"/>
                </a:cxn>
                <a:cxn ang="0">
                  <a:pos x="372" y="125"/>
                </a:cxn>
                <a:cxn ang="0">
                  <a:pos x="339" y="101"/>
                </a:cxn>
                <a:cxn ang="0">
                  <a:pos x="327" y="98"/>
                </a:cxn>
                <a:cxn ang="0">
                  <a:pos x="327" y="78"/>
                </a:cxn>
                <a:cxn ang="0">
                  <a:pos x="398" y="8"/>
                </a:cxn>
                <a:cxn ang="0">
                  <a:pos x="369" y="11"/>
                </a:cxn>
                <a:cxn ang="0">
                  <a:pos x="355" y="23"/>
                </a:cxn>
                <a:cxn ang="0">
                  <a:pos x="347" y="15"/>
                </a:cxn>
                <a:cxn ang="0">
                  <a:pos x="347" y="3"/>
                </a:cxn>
                <a:cxn ang="0">
                  <a:pos x="335" y="0"/>
                </a:cxn>
                <a:cxn ang="0">
                  <a:pos x="306" y="11"/>
                </a:cxn>
                <a:cxn ang="0">
                  <a:pos x="221" y="0"/>
                </a:cxn>
                <a:cxn ang="0">
                  <a:pos x="217" y="62"/>
                </a:cxn>
                <a:cxn ang="0">
                  <a:pos x="180" y="89"/>
                </a:cxn>
                <a:cxn ang="0">
                  <a:pos x="130" y="101"/>
                </a:cxn>
                <a:cxn ang="0">
                  <a:pos x="54" y="148"/>
                </a:cxn>
                <a:cxn ang="0">
                  <a:pos x="0" y="164"/>
                </a:cxn>
                <a:cxn ang="0">
                  <a:pos x="0" y="172"/>
                </a:cxn>
                <a:cxn ang="0">
                  <a:pos x="54" y="250"/>
                </a:cxn>
                <a:cxn ang="0">
                  <a:pos x="54" y="269"/>
                </a:cxn>
              </a:cxnLst>
              <a:rect l="0" t="0" r="r" b="b"/>
              <a:pathLst>
                <a:path w="462" h="392">
                  <a:moveTo>
                    <a:pt x="54" y="269"/>
                  </a:moveTo>
                  <a:lnTo>
                    <a:pt x="117" y="324"/>
                  </a:lnTo>
                  <a:lnTo>
                    <a:pt x="172" y="336"/>
                  </a:lnTo>
                  <a:lnTo>
                    <a:pt x="221" y="328"/>
                  </a:lnTo>
                  <a:lnTo>
                    <a:pt x="239" y="336"/>
                  </a:lnTo>
                  <a:lnTo>
                    <a:pt x="256" y="328"/>
                  </a:lnTo>
                  <a:lnTo>
                    <a:pt x="267" y="340"/>
                  </a:lnTo>
                  <a:lnTo>
                    <a:pt x="276" y="360"/>
                  </a:lnTo>
                  <a:lnTo>
                    <a:pt x="301" y="371"/>
                  </a:lnTo>
                  <a:lnTo>
                    <a:pt x="330" y="371"/>
                  </a:lnTo>
                  <a:lnTo>
                    <a:pt x="355" y="391"/>
                  </a:lnTo>
                  <a:lnTo>
                    <a:pt x="377" y="379"/>
                  </a:lnTo>
                  <a:lnTo>
                    <a:pt x="393" y="391"/>
                  </a:lnTo>
                  <a:lnTo>
                    <a:pt x="406" y="363"/>
                  </a:lnTo>
                  <a:lnTo>
                    <a:pt x="426" y="355"/>
                  </a:lnTo>
                  <a:lnTo>
                    <a:pt x="432" y="332"/>
                  </a:lnTo>
                  <a:lnTo>
                    <a:pt x="423" y="297"/>
                  </a:lnTo>
                  <a:lnTo>
                    <a:pt x="418" y="293"/>
                  </a:lnTo>
                  <a:lnTo>
                    <a:pt x="402" y="313"/>
                  </a:lnTo>
                  <a:lnTo>
                    <a:pt x="369" y="289"/>
                  </a:lnTo>
                  <a:lnTo>
                    <a:pt x="347" y="262"/>
                  </a:lnTo>
                  <a:lnTo>
                    <a:pt x="369" y="245"/>
                  </a:lnTo>
                  <a:lnTo>
                    <a:pt x="377" y="218"/>
                  </a:lnTo>
                  <a:lnTo>
                    <a:pt x="390" y="211"/>
                  </a:lnTo>
                  <a:lnTo>
                    <a:pt x="390" y="176"/>
                  </a:lnTo>
                  <a:lnTo>
                    <a:pt x="398" y="167"/>
                  </a:lnTo>
                  <a:lnTo>
                    <a:pt x="414" y="179"/>
                  </a:lnTo>
                  <a:lnTo>
                    <a:pt x="426" y="196"/>
                  </a:lnTo>
                  <a:lnTo>
                    <a:pt x="452" y="179"/>
                  </a:lnTo>
                  <a:lnTo>
                    <a:pt x="461" y="172"/>
                  </a:lnTo>
                  <a:lnTo>
                    <a:pt x="456" y="152"/>
                  </a:lnTo>
                  <a:lnTo>
                    <a:pt x="426" y="137"/>
                  </a:lnTo>
                  <a:lnTo>
                    <a:pt x="423" y="121"/>
                  </a:lnTo>
                  <a:lnTo>
                    <a:pt x="372" y="125"/>
                  </a:lnTo>
                  <a:lnTo>
                    <a:pt x="339" y="101"/>
                  </a:lnTo>
                  <a:lnTo>
                    <a:pt x="327" y="98"/>
                  </a:lnTo>
                  <a:lnTo>
                    <a:pt x="327" y="78"/>
                  </a:lnTo>
                  <a:lnTo>
                    <a:pt x="398" y="8"/>
                  </a:lnTo>
                  <a:lnTo>
                    <a:pt x="369" y="11"/>
                  </a:lnTo>
                  <a:lnTo>
                    <a:pt x="355" y="23"/>
                  </a:lnTo>
                  <a:lnTo>
                    <a:pt x="347" y="15"/>
                  </a:lnTo>
                  <a:lnTo>
                    <a:pt x="347" y="3"/>
                  </a:lnTo>
                  <a:lnTo>
                    <a:pt x="335" y="0"/>
                  </a:lnTo>
                  <a:lnTo>
                    <a:pt x="306" y="11"/>
                  </a:lnTo>
                  <a:lnTo>
                    <a:pt x="221" y="0"/>
                  </a:lnTo>
                  <a:lnTo>
                    <a:pt x="217" y="62"/>
                  </a:lnTo>
                  <a:lnTo>
                    <a:pt x="180" y="89"/>
                  </a:lnTo>
                  <a:lnTo>
                    <a:pt x="130" y="101"/>
                  </a:lnTo>
                  <a:lnTo>
                    <a:pt x="54" y="148"/>
                  </a:lnTo>
                  <a:lnTo>
                    <a:pt x="0" y="164"/>
                  </a:lnTo>
                  <a:lnTo>
                    <a:pt x="0" y="172"/>
                  </a:lnTo>
                  <a:lnTo>
                    <a:pt x="54" y="250"/>
                  </a:lnTo>
                  <a:lnTo>
                    <a:pt x="54" y="26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8" name="Freeform 37"/>
            <p:cNvSpPr>
              <a:spLocks/>
            </p:cNvSpPr>
            <p:nvPr/>
          </p:nvSpPr>
          <p:spPr bwMode="auto">
            <a:xfrm>
              <a:off x="5141920" y="2878139"/>
              <a:ext cx="409576" cy="795337"/>
            </a:xfrm>
            <a:custGeom>
              <a:avLst/>
              <a:gdLst/>
              <a:ahLst/>
              <a:cxnLst>
                <a:cxn ang="0">
                  <a:pos x="20" y="515"/>
                </a:cxn>
                <a:cxn ang="0">
                  <a:pos x="75" y="499"/>
                </a:cxn>
                <a:cxn ang="0">
                  <a:pos x="150" y="452"/>
                </a:cxn>
                <a:cxn ang="0">
                  <a:pos x="200" y="440"/>
                </a:cxn>
                <a:cxn ang="0">
                  <a:pos x="238" y="413"/>
                </a:cxn>
                <a:cxn ang="0">
                  <a:pos x="243" y="351"/>
                </a:cxn>
                <a:cxn ang="0">
                  <a:pos x="224" y="332"/>
                </a:cxn>
                <a:cxn ang="0">
                  <a:pos x="229" y="312"/>
                </a:cxn>
                <a:cxn ang="0">
                  <a:pos x="243" y="293"/>
                </a:cxn>
                <a:cxn ang="0">
                  <a:pos x="246" y="269"/>
                </a:cxn>
                <a:cxn ang="0">
                  <a:pos x="259" y="249"/>
                </a:cxn>
                <a:cxn ang="0">
                  <a:pos x="238" y="210"/>
                </a:cxn>
                <a:cxn ang="0">
                  <a:pos x="213" y="183"/>
                </a:cxn>
                <a:cxn ang="0">
                  <a:pos x="224" y="132"/>
                </a:cxn>
                <a:cxn ang="0">
                  <a:pos x="263" y="113"/>
                </a:cxn>
                <a:cxn ang="0">
                  <a:pos x="267" y="81"/>
                </a:cxn>
                <a:cxn ang="0">
                  <a:pos x="255" y="54"/>
                </a:cxn>
                <a:cxn ang="0">
                  <a:pos x="255" y="20"/>
                </a:cxn>
                <a:cxn ang="0">
                  <a:pos x="229" y="0"/>
                </a:cxn>
                <a:cxn ang="0">
                  <a:pos x="180" y="23"/>
                </a:cxn>
                <a:cxn ang="0">
                  <a:pos x="172" y="15"/>
                </a:cxn>
                <a:cxn ang="0">
                  <a:pos x="141" y="35"/>
                </a:cxn>
                <a:cxn ang="0">
                  <a:pos x="120" y="35"/>
                </a:cxn>
                <a:cxn ang="0">
                  <a:pos x="75" y="93"/>
                </a:cxn>
                <a:cxn ang="0">
                  <a:pos x="62" y="93"/>
                </a:cxn>
                <a:cxn ang="0">
                  <a:pos x="37" y="113"/>
                </a:cxn>
                <a:cxn ang="0">
                  <a:pos x="42" y="140"/>
                </a:cxn>
                <a:cxn ang="0">
                  <a:pos x="28" y="159"/>
                </a:cxn>
                <a:cxn ang="0">
                  <a:pos x="25" y="191"/>
                </a:cxn>
                <a:cxn ang="0">
                  <a:pos x="4" y="222"/>
                </a:cxn>
                <a:cxn ang="0">
                  <a:pos x="25" y="269"/>
                </a:cxn>
                <a:cxn ang="0">
                  <a:pos x="20" y="293"/>
                </a:cxn>
                <a:cxn ang="0">
                  <a:pos x="0" y="324"/>
                </a:cxn>
                <a:cxn ang="0">
                  <a:pos x="25" y="433"/>
                </a:cxn>
                <a:cxn ang="0">
                  <a:pos x="7" y="491"/>
                </a:cxn>
                <a:cxn ang="0">
                  <a:pos x="20" y="515"/>
                </a:cxn>
              </a:cxnLst>
              <a:rect l="0" t="0" r="r" b="b"/>
              <a:pathLst>
                <a:path w="268" h="516">
                  <a:moveTo>
                    <a:pt x="20" y="515"/>
                  </a:moveTo>
                  <a:lnTo>
                    <a:pt x="75" y="499"/>
                  </a:lnTo>
                  <a:lnTo>
                    <a:pt x="150" y="452"/>
                  </a:lnTo>
                  <a:lnTo>
                    <a:pt x="200" y="440"/>
                  </a:lnTo>
                  <a:lnTo>
                    <a:pt x="238" y="413"/>
                  </a:lnTo>
                  <a:lnTo>
                    <a:pt x="243" y="351"/>
                  </a:lnTo>
                  <a:lnTo>
                    <a:pt x="224" y="332"/>
                  </a:lnTo>
                  <a:lnTo>
                    <a:pt x="229" y="312"/>
                  </a:lnTo>
                  <a:lnTo>
                    <a:pt x="243" y="293"/>
                  </a:lnTo>
                  <a:lnTo>
                    <a:pt x="246" y="269"/>
                  </a:lnTo>
                  <a:lnTo>
                    <a:pt x="259" y="249"/>
                  </a:lnTo>
                  <a:lnTo>
                    <a:pt x="238" y="210"/>
                  </a:lnTo>
                  <a:lnTo>
                    <a:pt x="213" y="183"/>
                  </a:lnTo>
                  <a:lnTo>
                    <a:pt x="224" y="132"/>
                  </a:lnTo>
                  <a:lnTo>
                    <a:pt x="263" y="113"/>
                  </a:lnTo>
                  <a:lnTo>
                    <a:pt x="267" y="81"/>
                  </a:lnTo>
                  <a:lnTo>
                    <a:pt x="255" y="54"/>
                  </a:lnTo>
                  <a:lnTo>
                    <a:pt x="255" y="20"/>
                  </a:lnTo>
                  <a:lnTo>
                    <a:pt x="229" y="0"/>
                  </a:lnTo>
                  <a:lnTo>
                    <a:pt x="180" y="23"/>
                  </a:lnTo>
                  <a:lnTo>
                    <a:pt x="172" y="15"/>
                  </a:lnTo>
                  <a:lnTo>
                    <a:pt x="141" y="35"/>
                  </a:lnTo>
                  <a:lnTo>
                    <a:pt x="120" y="35"/>
                  </a:lnTo>
                  <a:lnTo>
                    <a:pt x="75" y="93"/>
                  </a:lnTo>
                  <a:lnTo>
                    <a:pt x="62" y="93"/>
                  </a:lnTo>
                  <a:lnTo>
                    <a:pt x="37" y="113"/>
                  </a:lnTo>
                  <a:lnTo>
                    <a:pt x="42" y="140"/>
                  </a:lnTo>
                  <a:lnTo>
                    <a:pt x="28" y="159"/>
                  </a:lnTo>
                  <a:lnTo>
                    <a:pt x="25" y="191"/>
                  </a:lnTo>
                  <a:lnTo>
                    <a:pt x="4" y="222"/>
                  </a:lnTo>
                  <a:lnTo>
                    <a:pt x="25" y="269"/>
                  </a:lnTo>
                  <a:lnTo>
                    <a:pt x="20" y="293"/>
                  </a:lnTo>
                  <a:lnTo>
                    <a:pt x="0" y="324"/>
                  </a:lnTo>
                  <a:lnTo>
                    <a:pt x="25" y="433"/>
                  </a:lnTo>
                  <a:lnTo>
                    <a:pt x="7" y="491"/>
                  </a:lnTo>
                  <a:lnTo>
                    <a:pt x="20" y="51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9" name="Freeform 38"/>
            <p:cNvSpPr>
              <a:spLocks/>
            </p:cNvSpPr>
            <p:nvPr/>
          </p:nvSpPr>
          <p:spPr bwMode="auto">
            <a:xfrm>
              <a:off x="5675319" y="3116263"/>
              <a:ext cx="758826" cy="498474"/>
            </a:xfrm>
            <a:custGeom>
              <a:avLst/>
              <a:gdLst/>
              <a:ahLst/>
              <a:cxnLst>
                <a:cxn ang="0">
                  <a:pos x="108" y="312"/>
                </a:cxn>
                <a:cxn ang="0">
                  <a:pos x="113" y="293"/>
                </a:cxn>
                <a:cxn ang="0">
                  <a:pos x="129" y="284"/>
                </a:cxn>
                <a:cxn ang="0">
                  <a:pos x="162" y="312"/>
                </a:cxn>
                <a:cxn ang="0">
                  <a:pos x="174" y="312"/>
                </a:cxn>
                <a:cxn ang="0">
                  <a:pos x="204" y="308"/>
                </a:cxn>
                <a:cxn ang="0">
                  <a:pos x="221" y="296"/>
                </a:cxn>
                <a:cxn ang="0">
                  <a:pos x="245" y="316"/>
                </a:cxn>
                <a:cxn ang="0">
                  <a:pos x="254" y="296"/>
                </a:cxn>
                <a:cxn ang="0">
                  <a:pos x="259" y="289"/>
                </a:cxn>
                <a:cxn ang="0">
                  <a:pos x="279" y="277"/>
                </a:cxn>
                <a:cxn ang="0">
                  <a:pos x="284" y="254"/>
                </a:cxn>
                <a:cxn ang="0">
                  <a:pos x="305" y="249"/>
                </a:cxn>
                <a:cxn ang="0">
                  <a:pos x="358" y="164"/>
                </a:cxn>
                <a:cxn ang="0">
                  <a:pos x="350" y="149"/>
                </a:cxn>
                <a:cxn ang="0">
                  <a:pos x="358" y="137"/>
                </a:cxn>
                <a:cxn ang="0">
                  <a:pos x="371" y="140"/>
                </a:cxn>
                <a:cxn ang="0">
                  <a:pos x="388" y="132"/>
                </a:cxn>
                <a:cxn ang="0">
                  <a:pos x="401" y="113"/>
                </a:cxn>
                <a:cxn ang="0">
                  <a:pos x="446" y="74"/>
                </a:cxn>
                <a:cxn ang="0">
                  <a:pos x="481" y="62"/>
                </a:cxn>
                <a:cxn ang="0">
                  <a:pos x="497" y="47"/>
                </a:cxn>
                <a:cxn ang="0">
                  <a:pos x="493" y="15"/>
                </a:cxn>
                <a:cxn ang="0">
                  <a:pos x="473" y="12"/>
                </a:cxn>
                <a:cxn ang="0">
                  <a:pos x="418" y="20"/>
                </a:cxn>
                <a:cxn ang="0">
                  <a:pos x="379" y="0"/>
                </a:cxn>
                <a:cxn ang="0">
                  <a:pos x="355" y="3"/>
                </a:cxn>
                <a:cxn ang="0">
                  <a:pos x="300" y="74"/>
                </a:cxn>
                <a:cxn ang="0">
                  <a:pos x="284" y="81"/>
                </a:cxn>
                <a:cxn ang="0">
                  <a:pos x="245" y="66"/>
                </a:cxn>
                <a:cxn ang="0">
                  <a:pos x="245" y="51"/>
                </a:cxn>
                <a:cxn ang="0">
                  <a:pos x="237" y="20"/>
                </a:cxn>
                <a:cxn ang="0">
                  <a:pos x="217" y="8"/>
                </a:cxn>
                <a:cxn ang="0">
                  <a:pos x="183" y="15"/>
                </a:cxn>
                <a:cxn ang="0">
                  <a:pos x="166" y="3"/>
                </a:cxn>
                <a:cxn ang="0">
                  <a:pos x="133" y="39"/>
                </a:cxn>
                <a:cxn ang="0">
                  <a:pos x="103" y="47"/>
                </a:cxn>
                <a:cxn ang="0">
                  <a:pos x="58" y="86"/>
                </a:cxn>
                <a:cxn ang="0">
                  <a:pos x="12" y="168"/>
                </a:cxn>
                <a:cxn ang="0">
                  <a:pos x="23" y="188"/>
                </a:cxn>
                <a:cxn ang="0">
                  <a:pos x="20" y="199"/>
                </a:cxn>
                <a:cxn ang="0">
                  <a:pos x="20" y="210"/>
                </a:cxn>
                <a:cxn ang="0">
                  <a:pos x="28" y="218"/>
                </a:cxn>
                <a:cxn ang="0">
                  <a:pos x="42" y="206"/>
                </a:cxn>
                <a:cxn ang="0">
                  <a:pos x="70" y="203"/>
                </a:cxn>
                <a:cxn ang="0">
                  <a:pos x="0" y="273"/>
                </a:cxn>
                <a:cxn ang="0">
                  <a:pos x="0" y="293"/>
                </a:cxn>
                <a:cxn ang="0">
                  <a:pos x="12" y="296"/>
                </a:cxn>
                <a:cxn ang="0">
                  <a:pos x="45" y="320"/>
                </a:cxn>
                <a:cxn ang="0">
                  <a:pos x="95" y="316"/>
                </a:cxn>
                <a:cxn ang="0">
                  <a:pos x="108" y="312"/>
                </a:cxn>
              </a:cxnLst>
              <a:rect l="0" t="0" r="r" b="b"/>
              <a:pathLst>
                <a:path w="498" h="321">
                  <a:moveTo>
                    <a:pt x="108" y="312"/>
                  </a:moveTo>
                  <a:lnTo>
                    <a:pt x="113" y="293"/>
                  </a:lnTo>
                  <a:lnTo>
                    <a:pt x="129" y="284"/>
                  </a:lnTo>
                  <a:lnTo>
                    <a:pt x="162" y="312"/>
                  </a:lnTo>
                  <a:lnTo>
                    <a:pt x="174" y="312"/>
                  </a:lnTo>
                  <a:lnTo>
                    <a:pt x="204" y="308"/>
                  </a:lnTo>
                  <a:lnTo>
                    <a:pt x="221" y="296"/>
                  </a:lnTo>
                  <a:lnTo>
                    <a:pt x="245" y="316"/>
                  </a:lnTo>
                  <a:lnTo>
                    <a:pt x="254" y="296"/>
                  </a:lnTo>
                  <a:lnTo>
                    <a:pt x="259" y="289"/>
                  </a:lnTo>
                  <a:lnTo>
                    <a:pt x="279" y="277"/>
                  </a:lnTo>
                  <a:lnTo>
                    <a:pt x="284" y="254"/>
                  </a:lnTo>
                  <a:lnTo>
                    <a:pt x="305" y="249"/>
                  </a:lnTo>
                  <a:lnTo>
                    <a:pt x="358" y="164"/>
                  </a:lnTo>
                  <a:lnTo>
                    <a:pt x="350" y="149"/>
                  </a:lnTo>
                  <a:lnTo>
                    <a:pt x="358" y="137"/>
                  </a:lnTo>
                  <a:lnTo>
                    <a:pt x="371" y="140"/>
                  </a:lnTo>
                  <a:lnTo>
                    <a:pt x="388" y="132"/>
                  </a:lnTo>
                  <a:lnTo>
                    <a:pt x="401" y="113"/>
                  </a:lnTo>
                  <a:lnTo>
                    <a:pt x="446" y="74"/>
                  </a:lnTo>
                  <a:lnTo>
                    <a:pt x="481" y="62"/>
                  </a:lnTo>
                  <a:lnTo>
                    <a:pt x="497" y="47"/>
                  </a:lnTo>
                  <a:lnTo>
                    <a:pt x="493" y="15"/>
                  </a:lnTo>
                  <a:lnTo>
                    <a:pt x="473" y="12"/>
                  </a:lnTo>
                  <a:lnTo>
                    <a:pt x="418" y="20"/>
                  </a:lnTo>
                  <a:lnTo>
                    <a:pt x="379" y="0"/>
                  </a:lnTo>
                  <a:lnTo>
                    <a:pt x="355" y="3"/>
                  </a:lnTo>
                  <a:lnTo>
                    <a:pt x="300" y="74"/>
                  </a:lnTo>
                  <a:lnTo>
                    <a:pt x="284" y="81"/>
                  </a:lnTo>
                  <a:lnTo>
                    <a:pt x="245" y="66"/>
                  </a:lnTo>
                  <a:lnTo>
                    <a:pt x="245" y="51"/>
                  </a:lnTo>
                  <a:lnTo>
                    <a:pt x="237" y="20"/>
                  </a:lnTo>
                  <a:lnTo>
                    <a:pt x="217" y="8"/>
                  </a:lnTo>
                  <a:lnTo>
                    <a:pt x="183" y="15"/>
                  </a:lnTo>
                  <a:lnTo>
                    <a:pt x="166" y="3"/>
                  </a:lnTo>
                  <a:lnTo>
                    <a:pt x="133" y="39"/>
                  </a:lnTo>
                  <a:lnTo>
                    <a:pt x="103" y="47"/>
                  </a:lnTo>
                  <a:lnTo>
                    <a:pt x="58" y="86"/>
                  </a:lnTo>
                  <a:lnTo>
                    <a:pt x="12" y="168"/>
                  </a:lnTo>
                  <a:lnTo>
                    <a:pt x="23" y="188"/>
                  </a:lnTo>
                  <a:lnTo>
                    <a:pt x="20" y="199"/>
                  </a:lnTo>
                  <a:lnTo>
                    <a:pt x="20" y="210"/>
                  </a:lnTo>
                  <a:lnTo>
                    <a:pt x="28" y="218"/>
                  </a:lnTo>
                  <a:lnTo>
                    <a:pt x="42" y="206"/>
                  </a:lnTo>
                  <a:lnTo>
                    <a:pt x="70" y="203"/>
                  </a:lnTo>
                  <a:lnTo>
                    <a:pt x="0" y="273"/>
                  </a:lnTo>
                  <a:lnTo>
                    <a:pt x="0" y="293"/>
                  </a:lnTo>
                  <a:lnTo>
                    <a:pt x="12" y="296"/>
                  </a:lnTo>
                  <a:lnTo>
                    <a:pt x="45" y="320"/>
                  </a:lnTo>
                  <a:lnTo>
                    <a:pt x="95" y="316"/>
                  </a:lnTo>
                  <a:lnTo>
                    <a:pt x="108" y="312"/>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0" name="Freeform 39"/>
            <p:cNvSpPr>
              <a:spLocks/>
            </p:cNvSpPr>
            <p:nvPr/>
          </p:nvSpPr>
          <p:spPr bwMode="auto">
            <a:xfrm>
              <a:off x="5675319" y="3116263"/>
              <a:ext cx="758826" cy="498474"/>
            </a:xfrm>
            <a:custGeom>
              <a:avLst/>
              <a:gdLst/>
              <a:ahLst/>
              <a:cxnLst>
                <a:cxn ang="0">
                  <a:pos x="108" y="312"/>
                </a:cxn>
                <a:cxn ang="0">
                  <a:pos x="113" y="293"/>
                </a:cxn>
                <a:cxn ang="0">
                  <a:pos x="129" y="284"/>
                </a:cxn>
                <a:cxn ang="0">
                  <a:pos x="162" y="312"/>
                </a:cxn>
                <a:cxn ang="0">
                  <a:pos x="174" y="312"/>
                </a:cxn>
                <a:cxn ang="0">
                  <a:pos x="204" y="308"/>
                </a:cxn>
                <a:cxn ang="0">
                  <a:pos x="221" y="296"/>
                </a:cxn>
                <a:cxn ang="0">
                  <a:pos x="245" y="316"/>
                </a:cxn>
                <a:cxn ang="0">
                  <a:pos x="254" y="296"/>
                </a:cxn>
                <a:cxn ang="0">
                  <a:pos x="259" y="289"/>
                </a:cxn>
                <a:cxn ang="0">
                  <a:pos x="279" y="277"/>
                </a:cxn>
                <a:cxn ang="0">
                  <a:pos x="284" y="254"/>
                </a:cxn>
                <a:cxn ang="0">
                  <a:pos x="305" y="249"/>
                </a:cxn>
                <a:cxn ang="0">
                  <a:pos x="358" y="164"/>
                </a:cxn>
                <a:cxn ang="0">
                  <a:pos x="350" y="149"/>
                </a:cxn>
                <a:cxn ang="0">
                  <a:pos x="358" y="137"/>
                </a:cxn>
                <a:cxn ang="0">
                  <a:pos x="371" y="140"/>
                </a:cxn>
                <a:cxn ang="0">
                  <a:pos x="388" y="132"/>
                </a:cxn>
                <a:cxn ang="0">
                  <a:pos x="401" y="113"/>
                </a:cxn>
                <a:cxn ang="0">
                  <a:pos x="446" y="74"/>
                </a:cxn>
                <a:cxn ang="0">
                  <a:pos x="481" y="62"/>
                </a:cxn>
                <a:cxn ang="0">
                  <a:pos x="497" y="47"/>
                </a:cxn>
                <a:cxn ang="0">
                  <a:pos x="493" y="15"/>
                </a:cxn>
                <a:cxn ang="0">
                  <a:pos x="473" y="12"/>
                </a:cxn>
                <a:cxn ang="0">
                  <a:pos x="418" y="20"/>
                </a:cxn>
                <a:cxn ang="0">
                  <a:pos x="379" y="0"/>
                </a:cxn>
                <a:cxn ang="0">
                  <a:pos x="355" y="3"/>
                </a:cxn>
                <a:cxn ang="0">
                  <a:pos x="300" y="74"/>
                </a:cxn>
                <a:cxn ang="0">
                  <a:pos x="284" y="81"/>
                </a:cxn>
                <a:cxn ang="0">
                  <a:pos x="245" y="66"/>
                </a:cxn>
                <a:cxn ang="0">
                  <a:pos x="245" y="51"/>
                </a:cxn>
                <a:cxn ang="0">
                  <a:pos x="237" y="20"/>
                </a:cxn>
                <a:cxn ang="0">
                  <a:pos x="217" y="8"/>
                </a:cxn>
                <a:cxn ang="0">
                  <a:pos x="183" y="15"/>
                </a:cxn>
                <a:cxn ang="0">
                  <a:pos x="166" y="3"/>
                </a:cxn>
                <a:cxn ang="0">
                  <a:pos x="133" y="39"/>
                </a:cxn>
                <a:cxn ang="0">
                  <a:pos x="103" y="47"/>
                </a:cxn>
                <a:cxn ang="0">
                  <a:pos x="58" y="86"/>
                </a:cxn>
                <a:cxn ang="0">
                  <a:pos x="12" y="168"/>
                </a:cxn>
                <a:cxn ang="0">
                  <a:pos x="23" y="188"/>
                </a:cxn>
                <a:cxn ang="0">
                  <a:pos x="20" y="199"/>
                </a:cxn>
                <a:cxn ang="0">
                  <a:pos x="20" y="210"/>
                </a:cxn>
                <a:cxn ang="0">
                  <a:pos x="28" y="218"/>
                </a:cxn>
                <a:cxn ang="0">
                  <a:pos x="42" y="206"/>
                </a:cxn>
                <a:cxn ang="0">
                  <a:pos x="70" y="203"/>
                </a:cxn>
                <a:cxn ang="0">
                  <a:pos x="0" y="273"/>
                </a:cxn>
                <a:cxn ang="0">
                  <a:pos x="0" y="293"/>
                </a:cxn>
                <a:cxn ang="0">
                  <a:pos x="12" y="296"/>
                </a:cxn>
                <a:cxn ang="0">
                  <a:pos x="45" y="320"/>
                </a:cxn>
                <a:cxn ang="0">
                  <a:pos x="95" y="316"/>
                </a:cxn>
                <a:cxn ang="0">
                  <a:pos x="108" y="312"/>
                </a:cxn>
              </a:cxnLst>
              <a:rect l="0" t="0" r="r" b="b"/>
              <a:pathLst>
                <a:path w="498" h="321">
                  <a:moveTo>
                    <a:pt x="108" y="312"/>
                  </a:moveTo>
                  <a:lnTo>
                    <a:pt x="113" y="293"/>
                  </a:lnTo>
                  <a:lnTo>
                    <a:pt x="129" y="284"/>
                  </a:lnTo>
                  <a:lnTo>
                    <a:pt x="162" y="312"/>
                  </a:lnTo>
                  <a:lnTo>
                    <a:pt x="174" y="312"/>
                  </a:lnTo>
                  <a:lnTo>
                    <a:pt x="204" y="308"/>
                  </a:lnTo>
                  <a:lnTo>
                    <a:pt x="221" y="296"/>
                  </a:lnTo>
                  <a:lnTo>
                    <a:pt x="245" y="316"/>
                  </a:lnTo>
                  <a:lnTo>
                    <a:pt x="254" y="296"/>
                  </a:lnTo>
                  <a:lnTo>
                    <a:pt x="259" y="289"/>
                  </a:lnTo>
                  <a:lnTo>
                    <a:pt x="279" y="277"/>
                  </a:lnTo>
                  <a:lnTo>
                    <a:pt x="284" y="254"/>
                  </a:lnTo>
                  <a:lnTo>
                    <a:pt x="305" y="249"/>
                  </a:lnTo>
                  <a:lnTo>
                    <a:pt x="358" y="164"/>
                  </a:lnTo>
                  <a:lnTo>
                    <a:pt x="350" y="149"/>
                  </a:lnTo>
                  <a:lnTo>
                    <a:pt x="358" y="137"/>
                  </a:lnTo>
                  <a:lnTo>
                    <a:pt x="371" y="140"/>
                  </a:lnTo>
                  <a:lnTo>
                    <a:pt x="388" y="132"/>
                  </a:lnTo>
                  <a:lnTo>
                    <a:pt x="401" y="113"/>
                  </a:lnTo>
                  <a:lnTo>
                    <a:pt x="446" y="74"/>
                  </a:lnTo>
                  <a:lnTo>
                    <a:pt x="481" y="62"/>
                  </a:lnTo>
                  <a:lnTo>
                    <a:pt x="497" y="47"/>
                  </a:lnTo>
                  <a:lnTo>
                    <a:pt x="493" y="15"/>
                  </a:lnTo>
                  <a:lnTo>
                    <a:pt x="473" y="12"/>
                  </a:lnTo>
                  <a:lnTo>
                    <a:pt x="418" y="20"/>
                  </a:lnTo>
                  <a:lnTo>
                    <a:pt x="379" y="0"/>
                  </a:lnTo>
                  <a:lnTo>
                    <a:pt x="355" y="3"/>
                  </a:lnTo>
                  <a:lnTo>
                    <a:pt x="300" y="74"/>
                  </a:lnTo>
                  <a:lnTo>
                    <a:pt x="284" y="81"/>
                  </a:lnTo>
                  <a:lnTo>
                    <a:pt x="245" y="66"/>
                  </a:lnTo>
                  <a:lnTo>
                    <a:pt x="245" y="51"/>
                  </a:lnTo>
                  <a:lnTo>
                    <a:pt x="237" y="20"/>
                  </a:lnTo>
                  <a:lnTo>
                    <a:pt x="217" y="8"/>
                  </a:lnTo>
                  <a:lnTo>
                    <a:pt x="183" y="15"/>
                  </a:lnTo>
                  <a:lnTo>
                    <a:pt x="166" y="3"/>
                  </a:lnTo>
                  <a:lnTo>
                    <a:pt x="133" y="39"/>
                  </a:lnTo>
                  <a:lnTo>
                    <a:pt x="103" y="47"/>
                  </a:lnTo>
                  <a:lnTo>
                    <a:pt x="58" y="86"/>
                  </a:lnTo>
                  <a:lnTo>
                    <a:pt x="12" y="168"/>
                  </a:lnTo>
                  <a:lnTo>
                    <a:pt x="23" y="188"/>
                  </a:lnTo>
                  <a:lnTo>
                    <a:pt x="20" y="199"/>
                  </a:lnTo>
                  <a:lnTo>
                    <a:pt x="20" y="210"/>
                  </a:lnTo>
                  <a:lnTo>
                    <a:pt x="28" y="218"/>
                  </a:lnTo>
                  <a:lnTo>
                    <a:pt x="42" y="206"/>
                  </a:lnTo>
                  <a:lnTo>
                    <a:pt x="70" y="203"/>
                  </a:lnTo>
                  <a:lnTo>
                    <a:pt x="0" y="273"/>
                  </a:lnTo>
                  <a:lnTo>
                    <a:pt x="0" y="293"/>
                  </a:lnTo>
                  <a:lnTo>
                    <a:pt x="12" y="296"/>
                  </a:lnTo>
                  <a:lnTo>
                    <a:pt x="45" y="320"/>
                  </a:lnTo>
                  <a:lnTo>
                    <a:pt x="95" y="316"/>
                  </a:lnTo>
                  <a:lnTo>
                    <a:pt x="108" y="312"/>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1" name="Freeform 40"/>
            <p:cNvSpPr>
              <a:spLocks/>
            </p:cNvSpPr>
            <p:nvPr/>
          </p:nvSpPr>
          <p:spPr bwMode="auto">
            <a:xfrm>
              <a:off x="5449895" y="2570164"/>
              <a:ext cx="647700" cy="865186"/>
            </a:xfrm>
            <a:custGeom>
              <a:avLst/>
              <a:gdLst/>
              <a:ahLst/>
              <a:cxnLst>
                <a:cxn ang="0">
                  <a:pos x="168" y="540"/>
                </a:cxn>
                <a:cxn ang="0">
                  <a:pos x="201" y="437"/>
                </a:cxn>
                <a:cxn ang="0">
                  <a:pos x="278" y="391"/>
                </a:cxn>
                <a:cxn ang="0">
                  <a:pos x="298" y="347"/>
                </a:cxn>
                <a:cxn ang="0">
                  <a:pos x="264" y="332"/>
                </a:cxn>
                <a:cxn ang="0">
                  <a:pos x="223" y="313"/>
                </a:cxn>
                <a:cxn ang="0">
                  <a:pos x="201" y="257"/>
                </a:cxn>
                <a:cxn ang="0">
                  <a:pos x="164" y="262"/>
                </a:cxn>
                <a:cxn ang="0">
                  <a:pos x="122" y="254"/>
                </a:cxn>
                <a:cxn ang="0">
                  <a:pos x="152" y="199"/>
                </a:cxn>
                <a:cxn ang="0">
                  <a:pos x="185" y="140"/>
                </a:cxn>
                <a:cxn ang="0">
                  <a:pos x="243" y="164"/>
                </a:cxn>
                <a:cxn ang="0">
                  <a:pos x="264" y="203"/>
                </a:cxn>
                <a:cxn ang="0">
                  <a:pos x="268" y="234"/>
                </a:cxn>
                <a:cxn ang="0">
                  <a:pos x="303" y="269"/>
                </a:cxn>
                <a:cxn ang="0">
                  <a:pos x="382" y="250"/>
                </a:cxn>
                <a:cxn ang="0">
                  <a:pos x="420" y="183"/>
                </a:cxn>
                <a:cxn ang="0">
                  <a:pos x="374" y="152"/>
                </a:cxn>
                <a:cxn ang="0">
                  <a:pos x="353" y="98"/>
                </a:cxn>
                <a:cxn ang="0">
                  <a:pos x="278" y="62"/>
                </a:cxn>
                <a:cxn ang="0">
                  <a:pos x="235" y="0"/>
                </a:cxn>
                <a:cxn ang="0">
                  <a:pos x="185" y="35"/>
                </a:cxn>
                <a:cxn ang="0">
                  <a:pos x="185" y="62"/>
                </a:cxn>
                <a:cxn ang="0">
                  <a:pos x="135" y="78"/>
                </a:cxn>
                <a:cxn ang="0">
                  <a:pos x="109" y="86"/>
                </a:cxn>
                <a:cxn ang="0">
                  <a:pos x="62" y="98"/>
                </a:cxn>
                <a:cxn ang="0">
                  <a:pos x="51" y="62"/>
                </a:cxn>
                <a:cxn ang="0">
                  <a:pos x="9" y="113"/>
                </a:cxn>
                <a:cxn ang="0">
                  <a:pos x="25" y="195"/>
                </a:cxn>
                <a:cxn ang="0">
                  <a:pos x="51" y="250"/>
                </a:cxn>
                <a:cxn ang="0">
                  <a:pos x="59" y="308"/>
                </a:cxn>
                <a:cxn ang="0">
                  <a:pos x="9" y="379"/>
                </a:cxn>
                <a:cxn ang="0">
                  <a:pos x="54" y="445"/>
                </a:cxn>
                <a:cxn ang="0">
                  <a:pos x="38" y="489"/>
                </a:cxn>
                <a:cxn ang="0">
                  <a:pos x="20" y="528"/>
                </a:cxn>
                <a:cxn ang="0">
                  <a:pos x="122" y="558"/>
                </a:cxn>
                <a:cxn ang="0">
                  <a:pos x="164" y="550"/>
                </a:cxn>
              </a:cxnLst>
              <a:rect l="0" t="0" r="r" b="b"/>
              <a:pathLst>
                <a:path w="421" h="559">
                  <a:moveTo>
                    <a:pt x="164" y="550"/>
                  </a:moveTo>
                  <a:lnTo>
                    <a:pt x="168" y="540"/>
                  </a:lnTo>
                  <a:lnTo>
                    <a:pt x="156" y="520"/>
                  </a:lnTo>
                  <a:lnTo>
                    <a:pt x="201" y="437"/>
                  </a:lnTo>
                  <a:lnTo>
                    <a:pt x="248" y="398"/>
                  </a:lnTo>
                  <a:lnTo>
                    <a:pt x="278" y="391"/>
                  </a:lnTo>
                  <a:lnTo>
                    <a:pt x="311" y="355"/>
                  </a:lnTo>
                  <a:lnTo>
                    <a:pt x="298" y="347"/>
                  </a:lnTo>
                  <a:lnTo>
                    <a:pt x="286" y="320"/>
                  </a:lnTo>
                  <a:lnTo>
                    <a:pt x="264" y="332"/>
                  </a:lnTo>
                  <a:lnTo>
                    <a:pt x="223" y="320"/>
                  </a:lnTo>
                  <a:lnTo>
                    <a:pt x="223" y="313"/>
                  </a:lnTo>
                  <a:lnTo>
                    <a:pt x="223" y="250"/>
                  </a:lnTo>
                  <a:lnTo>
                    <a:pt x="201" y="257"/>
                  </a:lnTo>
                  <a:lnTo>
                    <a:pt x="188" y="269"/>
                  </a:lnTo>
                  <a:lnTo>
                    <a:pt x="164" y="262"/>
                  </a:lnTo>
                  <a:lnTo>
                    <a:pt x="125" y="269"/>
                  </a:lnTo>
                  <a:lnTo>
                    <a:pt x="122" y="254"/>
                  </a:lnTo>
                  <a:lnTo>
                    <a:pt x="125" y="227"/>
                  </a:lnTo>
                  <a:lnTo>
                    <a:pt x="152" y="199"/>
                  </a:lnTo>
                  <a:lnTo>
                    <a:pt x="160" y="164"/>
                  </a:lnTo>
                  <a:lnTo>
                    <a:pt x="185" y="140"/>
                  </a:lnTo>
                  <a:lnTo>
                    <a:pt x="231" y="164"/>
                  </a:lnTo>
                  <a:lnTo>
                    <a:pt x="243" y="164"/>
                  </a:lnTo>
                  <a:lnTo>
                    <a:pt x="251" y="195"/>
                  </a:lnTo>
                  <a:lnTo>
                    <a:pt x="264" y="203"/>
                  </a:lnTo>
                  <a:lnTo>
                    <a:pt x="273" y="223"/>
                  </a:lnTo>
                  <a:lnTo>
                    <a:pt x="268" y="234"/>
                  </a:lnTo>
                  <a:lnTo>
                    <a:pt x="298" y="254"/>
                  </a:lnTo>
                  <a:lnTo>
                    <a:pt x="303" y="269"/>
                  </a:lnTo>
                  <a:lnTo>
                    <a:pt x="323" y="277"/>
                  </a:lnTo>
                  <a:lnTo>
                    <a:pt x="382" y="250"/>
                  </a:lnTo>
                  <a:lnTo>
                    <a:pt x="382" y="230"/>
                  </a:lnTo>
                  <a:lnTo>
                    <a:pt x="420" y="183"/>
                  </a:lnTo>
                  <a:lnTo>
                    <a:pt x="395" y="152"/>
                  </a:lnTo>
                  <a:lnTo>
                    <a:pt x="374" y="152"/>
                  </a:lnTo>
                  <a:lnTo>
                    <a:pt x="341" y="129"/>
                  </a:lnTo>
                  <a:lnTo>
                    <a:pt x="353" y="98"/>
                  </a:lnTo>
                  <a:lnTo>
                    <a:pt x="303" y="93"/>
                  </a:lnTo>
                  <a:lnTo>
                    <a:pt x="278" y="62"/>
                  </a:lnTo>
                  <a:lnTo>
                    <a:pt x="282" y="42"/>
                  </a:lnTo>
                  <a:lnTo>
                    <a:pt x="235" y="0"/>
                  </a:lnTo>
                  <a:lnTo>
                    <a:pt x="210" y="12"/>
                  </a:lnTo>
                  <a:lnTo>
                    <a:pt x="185" y="35"/>
                  </a:lnTo>
                  <a:lnTo>
                    <a:pt x="193" y="51"/>
                  </a:lnTo>
                  <a:lnTo>
                    <a:pt x="185" y="62"/>
                  </a:lnTo>
                  <a:lnTo>
                    <a:pt x="152" y="62"/>
                  </a:lnTo>
                  <a:lnTo>
                    <a:pt x="135" y="78"/>
                  </a:lnTo>
                  <a:lnTo>
                    <a:pt x="122" y="71"/>
                  </a:lnTo>
                  <a:lnTo>
                    <a:pt x="109" y="86"/>
                  </a:lnTo>
                  <a:lnTo>
                    <a:pt x="75" y="110"/>
                  </a:lnTo>
                  <a:lnTo>
                    <a:pt x="62" y="98"/>
                  </a:lnTo>
                  <a:lnTo>
                    <a:pt x="62" y="66"/>
                  </a:lnTo>
                  <a:lnTo>
                    <a:pt x="51" y="62"/>
                  </a:lnTo>
                  <a:lnTo>
                    <a:pt x="30" y="71"/>
                  </a:lnTo>
                  <a:lnTo>
                    <a:pt x="9" y="113"/>
                  </a:lnTo>
                  <a:lnTo>
                    <a:pt x="0" y="156"/>
                  </a:lnTo>
                  <a:lnTo>
                    <a:pt x="25" y="195"/>
                  </a:lnTo>
                  <a:lnTo>
                    <a:pt x="51" y="215"/>
                  </a:lnTo>
                  <a:lnTo>
                    <a:pt x="51" y="250"/>
                  </a:lnTo>
                  <a:lnTo>
                    <a:pt x="62" y="277"/>
                  </a:lnTo>
                  <a:lnTo>
                    <a:pt x="59" y="308"/>
                  </a:lnTo>
                  <a:lnTo>
                    <a:pt x="20" y="328"/>
                  </a:lnTo>
                  <a:lnTo>
                    <a:pt x="9" y="379"/>
                  </a:lnTo>
                  <a:lnTo>
                    <a:pt x="34" y="406"/>
                  </a:lnTo>
                  <a:lnTo>
                    <a:pt x="54" y="445"/>
                  </a:lnTo>
                  <a:lnTo>
                    <a:pt x="42" y="465"/>
                  </a:lnTo>
                  <a:lnTo>
                    <a:pt x="38" y="489"/>
                  </a:lnTo>
                  <a:lnTo>
                    <a:pt x="25" y="508"/>
                  </a:lnTo>
                  <a:lnTo>
                    <a:pt x="20" y="528"/>
                  </a:lnTo>
                  <a:lnTo>
                    <a:pt x="38" y="547"/>
                  </a:lnTo>
                  <a:lnTo>
                    <a:pt x="122" y="558"/>
                  </a:lnTo>
                  <a:lnTo>
                    <a:pt x="152" y="547"/>
                  </a:lnTo>
                  <a:lnTo>
                    <a:pt x="164" y="55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2" name="Freeform 41"/>
            <p:cNvSpPr>
              <a:spLocks/>
            </p:cNvSpPr>
            <p:nvPr/>
          </p:nvSpPr>
          <p:spPr bwMode="auto">
            <a:xfrm>
              <a:off x="5459420" y="2573338"/>
              <a:ext cx="647700" cy="865186"/>
            </a:xfrm>
            <a:custGeom>
              <a:avLst/>
              <a:gdLst/>
              <a:ahLst/>
              <a:cxnLst>
                <a:cxn ang="0">
                  <a:pos x="168" y="540"/>
                </a:cxn>
                <a:cxn ang="0">
                  <a:pos x="201" y="437"/>
                </a:cxn>
                <a:cxn ang="0">
                  <a:pos x="278" y="391"/>
                </a:cxn>
                <a:cxn ang="0">
                  <a:pos x="298" y="347"/>
                </a:cxn>
                <a:cxn ang="0">
                  <a:pos x="264" y="332"/>
                </a:cxn>
                <a:cxn ang="0">
                  <a:pos x="223" y="313"/>
                </a:cxn>
                <a:cxn ang="0">
                  <a:pos x="201" y="257"/>
                </a:cxn>
                <a:cxn ang="0">
                  <a:pos x="164" y="262"/>
                </a:cxn>
                <a:cxn ang="0">
                  <a:pos x="122" y="254"/>
                </a:cxn>
                <a:cxn ang="0">
                  <a:pos x="152" y="199"/>
                </a:cxn>
                <a:cxn ang="0">
                  <a:pos x="185" y="140"/>
                </a:cxn>
                <a:cxn ang="0">
                  <a:pos x="243" y="164"/>
                </a:cxn>
                <a:cxn ang="0">
                  <a:pos x="264" y="203"/>
                </a:cxn>
                <a:cxn ang="0">
                  <a:pos x="268" y="234"/>
                </a:cxn>
                <a:cxn ang="0">
                  <a:pos x="303" y="269"/>
                </a:cxn>
                <a:cxn ang="0">
                  <a:pos x="382" y="250"/>
                </a:cxn>
                <a:cxn ang="0">
                  <a:pos x="420" y="183"/>
                </a:cxn>
                <a:cxn ang="0">
                  <a:pos x="374" y="152"/>
                </a:cxn>
                <a:cxn ang="0">
                  <a:pos x="353" y="98"/>
                </a:cxn>
                <a:cxn ang="0">
                  <a:pos x="278" y="62"/>
                </a:cxn>
                <a:cxn ang="0">
                  <a:pos x="235" y="0"/>
                </a:cxn>
                <a:cxn ang="0">
                  <a:pos x="185" y="35"/>
                </a:cxn>
                <a:cxn ang="0">
                  <a:pos x="185" y="62"/>
                </a:cxn>
                <a:cxn ang="0">
                  <a:pos x="135" y="78"/>
                </a:cxn>
                <a:cxn ang="0">
                  <a:pos x="109" y="86"/>
                </a:cxn>
                <a:cxn ang="0">
                  <a:pos x="62" y="98"/>
                </a:cxn>
                <a:cxn ang="0">
                  <a:pos x="51" y="62"/>
                </a:cxn>
                <a:cxn ang="0">
                  <a:pos x="9" y="113"/>
                </a:cxn>
                <a:cxn ang="0">
                  <a:pos x="25" y="195"/>
                </a:cxn>
                <a:cxn ang="0">
                  <a:pos x="51" y="250"/>
                </a:cxn>
                <a:cxn ang="0">
                  <a:pos x="59" y="308"/>
                </a:cxn>
                <a:cxn ang="0">
                  <a:pos x="9" y="379"/>
                </a:cxn>
                <a:cxn ang="0">
                  <a:pos x="54" y="445"/>
                </a:cxn>
                <a:cxn ang="0">
                  <a:pos x="38" y="489"/>
                </a:cxn>
                <a:cxn ang="0">
                  <a:pos x="20" y="528"/>
                </a:cxn>
                <a:cxn ang="0">
                  <a:pos x="122" y="558"/>
                </a:cxn>
                <a:cxn ang="0">
                  <a:pos x="164" y="550"/>
                </a:cxn>
              </a:cxnLst>
              <a:rect l="0" t="0" r="r" b="b"/>
              <a:pathLst>
                <a:path w="421" h="559">
                  <a:moveTo>
                    <a:pt x="164" y="550"/>
                  </a:moveTo>
                  <a:lnTo>
                    <a:pt x="168" y="540"/>
                  </a:lnTo>
                  <a:lnTo>
                    <a:pt x="156" y="520"/>
                  </a:lnTo>
                  <a:lnTo>
                    <a:pt x="201" y="437"/>
                  </a:lnTo>
                  <a:lnTo>
                    <a:pt x="248" y="398"/>
                  </a:lnTo>
                  <a:lnTo>
                    <a:pt x="278" y="391"/>
                  </a:lnTo>
                  <a:lnTo>
                    <a:pt x="311" y="355"/>
                  </a:lnTo>
                  <a:lnTo>
                    <a:pt x="298" y="347"/>
                  </a:lnTo>
                  <a:lnTo>
                    <a:pt x="286" y="320"/>
                  </a:lnTo>
                  <a:lnTo>
                    <a:pt x="264" y="332"/>
                  </a:lnTo>
                  <a:lnTo>
                    <a:pt x="223" y="320"/>
                  </a:lnTo>
                  <a:lnTo>
                    <a:pt x="223" y="313"/>
                  </a:lnTo>
                  <a:lnTo>
                    <a:pt x="223" y="250"/>
                  </a:lnTo>
                  <a:lnTo>
                    <a:pt x="201" y="257"/>
                  </a:lnTo>
                  <a:lnTo>
                    <a:pt x="188" y="269"/>
                  </a:lnTo>
                  <a:lnTo>
                    <a:pt x="164" y="262"/>
                  </a:lnTo>
                  <a:lnTo>
                    <a:pt x="125" y="269"/>
                  </a:lnTo>
                  <a:lnTo>
                    <a:pt x="122" y="254"/>
                  </a:lnTo>
                  <a:lnTo>
                    <a:pt x="125" y="227"/>
                  </a:lnTo>
                  <a:lnTo>
                    <a:pt x="152" y="199"/>
                  </a:lnTo>
                  <a:lnTo>
                    <a:pt x="160" y="164"/>
                  </a:lnTo>
                  <a:lnTo>
                    <a:pt x="185" y="140"/>
                  </a:lnTo>
                  <a:lnTo>
                    <a:pt x="231" y="164"/>
                  </a:lnTo>
                  <a:lnTo>
                    <a:pt x="243" y="164"/>
                  </a:lnTo>
                  <a:lnTo>
                    <a:pt x="251" y="195"/>
                  </a:lnTo>
                  <a:lnTo>
                    <a:pt x="264" y="203"/>
                  </a:lnTo>
                  <a:lnTo>
                    <a:pt x="273" y="223"/>
                  </a:lnTo>
                  <a:lnTo>
                    <a:pt x="268" y="234"/>
                  </a:lnTo>
                  <a:lnTo>
                    <a:pt x="298" y="254"/>
                  </a:lnTo>
                  <a:lnTo>
                    <a:pt x="303" y="269"/>
                  </a:lnTo>
                  <a:lnTo>
                    <a:pt x="323" y="277"/>
                  </a:lnTo>
                  <a:lnTo>
                    <a:pt x="382" y="250"/>
                  </a:lnTo>
                  <a:lnTo>
                    <a:pt x="382" y="230"/>
                  </a:lnTo>
                  <a:lnTo>
                    <a:pt x="420" y="183"/>
                  </a:lnTo>
                  <a:lnTo>
                    <a:pt x="395" y="152"/>
                  </a:lnTo>
                  <a:lnTo>
                    <a:pt x="374" y="152"/>
                  </a:lnTo>
                  <a:lnTo>
                    <a:pt x="341" y="129"/>
                  </a:lnTo>
                  <a:lnTo>
                    <a:pt x="353" y="98"/>
                  </a:lnTo>
                  <a:lnTo>
                    <a:pt x="303" y="93"/>
                  </a:lnTo>
                  <a:lnTo>
                    <a:pt x="278" y="62"/>
                  </a:lnTo>
                  <a:lnTo>
                    <a:pt x="282" y="42"/>
                  </a:lnTo>
                  <a:lnTo>
                    <a:pt x="235" y="0"/>
                  </a:lnTo>
                  <a:lnTo>
                    <a:pt x="210" y="12"/>
                  </a:lnTo>
                  <a:lnTo>
                    <a:pt x="185" y="35"/>
                  </a:lnTo>
                  <a:lnTo>
                    <a:pt x="193" y="51"/>
                  </a:lnTo>
                  <a:lnTo>
                    <a:pt x="185" y="62"/>
                  </a:lnTo>
                  <a:lnTo>
                    <a:pt x="152" y="62"/>
                  </a:lnTo>
                  <a:lnTo>
                    <a:pt x="135" y="78"/>
                  </a:lnTo>
                  <a:lnTo>
                    <a:pt x="122" y="71"/>
                  </a:lnTo>
                  <a:lnTo>
                    <a:pt x="109" y="86"/>
                  </a:lnTo>
                  <a:lnTo>
                    <a:pt x="75" y="110"/>
                  </a:lnTo>
                  <a:lnTo>
                    <a:pt x="62" y="98"/>
                  </a:lnTo>
                  <a:lnTo>
                    <a:pt x="62" y="66"/>
                  </a:lnTo>
                  <a:lnTo>
                    <a:pt x="51" y="62"/>
                  </a:lnTo>
                  <a:lnTo>
                    <a:pt x="30" y="71"/>
                  </a:lnTo>
                  <a:lnTo>
                    <a:pt x="9" y="113"/>
                  </a:lnTo>
                  <a:lnTo>
                    <a:pt x="0" y="156"/>
                  </a:lnTo>
                  <a:lnTo>
                    <a:pt x="25" y="195"/>
                  </a:lnTo>
                  <a:lnTo>
                    <a:pt x="51" y="215"/>
                  </a:lnTo>
                  <a:lnTo>
                    <a:pt x="51" y="250"/>
                  </a:lnTo>
                  <a:lnTo>
                    <a:pt x="62" y="277"/>
                  </a:lnTo>
                  <a:lnTo>
                    <a:pt x="59" y="308"/>
                  </a:lnTo>
                  <a:lnTo>
                    <a:pt x="20" y="328"/>
                  </a:lnTo>
                  <a:lnTo>
                    <a:pt x="9" y="379"/>
                  </a:lnTo>
                  <a:lnTo>
                    <a:pt x="34" y="406"/>
                  </a:lnTo>
                  <a:lnTo>
                    <a:pt x="54" y="445"/>
                  </a:lnTo>
                  <a:lnTo>
                    <a:pt x="42" y="465"/>
                  </a:lnTo>
                  <a:lnTo>
                    <a:pt x="38" y="489"/>
                  </a:lnTo>
                  <a:lnTo>
                    <a:pt x="25" y="508"/>
                  </a:lnTo>
                  <a:lnTo>
                    <a:pt x="20" y="528"/>
                  </a:lnTo>
                  <a:lnTo>
                    <a:pt x="38" y="547"/>
                  </a:lnTo>
                  <a:lnTo>
                    <a:pt x="122" y="558"/>
                  </a:lnTo>
                  <a:lnTo>
                    <a:pt x="152" y="547"/>
                  </a:lnTo>
                  <a:lnTo>
                    <a:pt x="164" y="55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3" name="Freeform 42"/>
            <p:cNvSpPr>
              <a:spLocks/>
            </p:cNvSpPr>
            <p:nvPr/>
          </p:nvSpPr>
          <p:spPr bwMode="auto">
            <a:xfrm>
              <a:off x="5638807" y="2787651"/>
              <a:ext cx="200026" cy="201613"/>
            </a:xfrm>
            <a:custGeom>
              <a:avLst/>
              <a:gdLst/>
              <a:ahLst/>
              <a:cxnLst>
                <a:cxn ang="0">
                  <a:pos x="100" y="110"/>
                </a:cxn>
                <a:cxn ang="0">
                  <a:pos x="95" y="95"/>
                </a:cxn>
                <a:cxn ang="0">
                  <a:pos x="91" y="79"/>
                </a:cxn>
                <a:cxn ang="0">
                  <a:pos x="125" y="68"/>
                </a:cxn>
                <a:cxn ang="0">
                  <a:pos x="129" y="56"/>
                </a:cxn>
                <a:cxn ang="0">
                  <a:pos x="121" y="24"/>
                </a:cxn>
                <a:cxn ang="0">
                  <a:pos x="108" y="24"/>
                </a:cxn>
                <a:cxn ang="0">
                  <a:pos x="62" y="0"/>
                </a:cxn>
                <a:cxn ang="0">
                  <a:pos x="37" y="24"/>
                </a:cxn>
                <a:cxn ang="0">
                  <a:pos x="28" y="59"/>
                </a:cxn>
                <a:cxn ang="0">
                  <a:pos x="3" y="87"/>
                </a:cxn>
                <a:cxn ang="0">
                  <a:pos x="0" y="115"/>
                </a:cxn>
                <a:cxn ang="0">
                  <a:pos x="3" y="130"/>
                </a:cxn>
                <a:cxn ang="0">
                  <a:pos x="42" y="122"/>
                </a:cxn>
                <a:cxn ang="0">
                  <a:pos x="66" y="130"/>
                </a:cxn>
                <a:cxn ang="0">
                  <a:pos x="78" y="118"/>
                </a:cxn>
                <a:cxn ang="0">
                  <a:pos x="100" y="110"/>
                </a:cxn>
              </a:cxnLst>
              <a:rect l="0" t="0" r="r" b="b"/>
              <a:pathLst>
                <a:path w="130" h="131">
                  <a:moveTo>
                    <a:pt x="100" y="110"/>
                  </a:moveTo>
                  <a:lnTo>
                    <a:pt x="95" y="95"/>
                  </a:lnTo>
                  <a:lnTo>
                    <a:pt x="91" y="79"/>
                  </a:lnTo>
                  <a:lnTo>
                    <a:pt x="125" y="68"/>
                  </a:lnTo>
                  <a:lnTo>
                    <a:pt x="129" y="56"/>
                  </a:lnTo>
                  <a:lnTo>
                    <a:pt x="121" y="24"/>
                  </a:lnTo>
                  <a:lnTo>
                    <a:pt x="108" y="24"/>
                  </a:lnTo>
                  <a:lnTo>
                    <a:pt x="62" y="0"/>
                  </a:lnTo>
                  <a:lnTo>
                    <a:pt x="37" y="24"/>
                  </a:lnTo>
                  <a:lnTo>
                    <a:pt x="28" y="59"/>
                  </a:lnTo>
                  <a:lnTo>
                    <a:pt x="3" y="87"/>
                  </a:lnTo>
                  <a:lnTo>
                    <a:pt x="0" y="115"/>
                  </a:lnTo>
                  <a:lnTo>
                    <a:pt x="3" y="130"/>
                  </a:lnTo>
                  <a:lnTo>
                    <a:pt x="42" y="122"/>
                  </a:lnTo>
                  <a:lnTo>
                    <a:pt x="66" y="130"/>
                  </a:lnTo>
                  <a:lnTo>
                    <a:pt x="78" y="118"/>
                  </a:lnTo>
                  <a:lnTo>
                    <a:pt x="100" y="11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4" name="Freeform 43"/>
            <p:cNvSpPr>
              <a:spLocks/>
            </p:cNvSpPr>
            <p:nvPr/>
          </p:nvSpPr>
          <p:spPr bwMode="auto">
            <a:xfrm>
              <a:off x="4506919" y="3079751"/>
              <a:ext cx="330200" cy="528638"/>
            </a:xfrm>
            <a:custGeom>
              <a:avLst/>
              <a:gdLst/>
              <a:ahLst/>
              <a:cxnLst>
                <a:cxn ang="0">
                  <a:pos x="197" y="188"/>
                </a:cxn>
                <a:cxn ang="0">
                  <a:pos x="201" y="153"/>
                </a:cxn>
                <a:cxn ang="0">
                  <a:pos x="214" y="137"/>
                </a:cxn>
                <a:cxn ang="0">
                  <a:pos x="205" y="117"/>
                </a:cxn>
                <a:cxn ang="0">
                  <a:pos x="143" y="98"/>
                </a:cxn>
                <a:cxn ang="0">
                  <a:pos x="147" y="71"/>
                </a:cxn>
                <a:cxn ang="0">
                  <a:pos x="168" y="47"/>
                </a:cxn>
                <a:cxn ang="0">
                  <a:pos x="155" y="4"/>
                </a:cxn>
                <a:cxn ang="0">
                  <a:pos x="147" y="0"/>
                </a:cxn>
                <a:cxn ang="0">
                  <a:pos x="105" y="24"/>
                </a:cxn>
                <a:cxn ang="0">
                  <a:pos x="88" y="86"/>
                </a:cxn>
                <a:cxn ang="0">
                  <a:pos x="78" y="125"/>
                </a:cxn>
                <a:cxn ang="0">
                  <a:pos x="45" y="153"/>
                </a:cxn>
                <a:cxn ang="0">
                  <a:pos x="24" y="161"/>
                </a:cxn>
                <a:cxn ang="0">
                  <a:pos x="0" y="164"/>
                </a:cxn>
                <a:cxn ang="0">
                  <a:pos x="53" y="227"/>
                </a:cxn>
                <a:cxn ang="0">
                  <a:pos x="66" y="274"/>
                </a:cxn>
                <a:cxn ang="0">
                  <a:pos x="62" y="298"/>
                </a:cxn>
                <a:cxn ang="0">
                  <a:pos x="100" y="317"/>
                </a:cxn>
                <a:cxn ang="0">
                  <a:pos x="100" y="332"/>
                </a:cxn>
                <a:cxn ang="0">
                  <a:pos x="135" y="340"/>
                </a:cxn>
                <a:cxn ang="0">
                  <a:pos x="143" y="340"/>
                </a:cxn>
                <a:cxn ang="0">
                  <a:pos x="143" y="313"/>
                </a:cxn>
                <a:cxn ang="0">
                  <a:pos x="171" y="308"/>
                </a:cxn>
                <a:cxn ang="0">
                  <a:pos x="176" y="278"/>
                </a:cxn>
                <a:cxn ang="0">
                  <a:pos x="159" y="262"/>
                </a:cxn>
                <a:cxn ang="0">
                  <a:pos x="143" y="250"/>
                </a:cxn>
                <a:cxn ang="0">
                  <a:pos x="151" y="192"/>
                </a:cxn>
                <a:cxn ang="0">
                  <a:pos x="163" y="184"/>
                </a:cxn>
                <a:cxn ang="0">
                  <a:pos x="189" y="192"/>
                </a:cxn>
                <a:cxn ang="0">
                  <a:pos x="197" y="188"/>
                </a:cxn>
              </a:cxnLst>
              <a:rect l="0" t="0" r="r" b="b"/>
              <a:pathLst>
                <a:path w="215" h="341">
                  <a:moveTo>
                    <a:pt x="197" y="188"/>
                  </a:moveTo>
                  <a:lnTo>
                    <a:pt x="201" y="153"/>
                  </a:lnTo>
                  <a:lnTo>
                    <a:pt x="214" y="137"/>
                  </a:lnTo>
                  <a:lnTo>
                    <a:pt x="205" y="117"/>
                  </a:lnTo>
                  <a:lnTo>
                    <a:pt x="143" y="98"/>
                  </a:lnTo>
                  <a:lnTo>
                    <a:pt x="147" y="71"/>
                  </a:lnTo>
                  <a:lnTo>
                    <a:pt x="168" y="47"/>
                  </a:lnTo>
                  <a:lnTo>
                    <a:pt x="155" y="4"/>
                  </a:lnTo>
                  <a:lnTo>
                    <a:pt x="147" y="0"/>
                  </a:lnTo>
                  <a:lnTo>
                    <a:pt x="105" y="24"/>
                  </a:lnTo>
                  <a:lnTo>
                    <a:pt x="88" y="86"/>
                  </a:lnTo>
                  <a:lnTo>
                    <a:pt x="78" y="125"/>
                  </a:lnTo>
                  <a:lnTo>
                    <a:pt x="45" y="153"/>
                  </a:lnTo>
                  <a:lnTo>
                    <a:pt x="24" y="161"/>
                  </a:lnTo>
                  <a:lnTo>
                    <a:pt x="0" y="164"/>
                  </a:lnTo>
                  <a:lnTo>
                    <a:pt x="53" y="227"/>
                  </a:lnTo>
                  <a:lnTo>
                    <a:pt x="66" y="274"/>
                  </a:lnTo>
                  <a:lnTo>
                    <a:pt x="62" y="298"/>
                  </a:lnTo>
                  <a:lnTo>
                    <a:pt x="100" y="317"/>
                  </a:lnTo>
                  <a:lnTo>
                    <a:pt x="100" y="332"/>
                  </a:lnTo>
                  <a:lnTo>
                    <a:pt x="135" y="340"/>
                  </a:lnTo>
                  <a:lnTo>
                    <a:pt x="143" y="340"/>
                  </a:lnTo>
                  <a:lnTo>
                    <a:pt x="143" y="313"/>
                  </a:lnTo>
                  <a:lnTo>
                    <a:pt x="171" y="308"/>
                  </a:lnTo>
                  <a:lnTo>
                    <a:pt x="176" y="278"/>
                  </a:lnTo>
                  <a:lnTo>
                    <a:pt x="159" y="262"/>
                  </a:lnTo>
                  <a:lnTo>
                    <a:pt x="143" y="250"/>
                  </a:lnTo>
                  <a:lnTo>
                    <a:pt x="151" y="192"/>
                  </a:lnTo>
                  <a:lnTo>
                    <a:pt x="163" y="184"/>
                  </a:lnTo>
                  <a:lnTo>
                    <a:pt x="189" y="192"/>
                  </a:lnTo>
                  <a:lnTo>
                    <a:pt x="197" y="18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5" name="Freeform 44"/>
            <p:cNvSpPr>
              <a:spLocks/>
            </p:cNvSpPr>
            <p:nvPr/>
          </p:nvSpPr>
          <p:spPr bwMode="auto">
            <a:xfrm>
              <a:off x="4506919" y="3079751"/>
              <a:ext cx="330200" cy="528638"/>
            </a:xfrm>
            <a:custGeom>
              <a:avLst/>
              <a:gdLst/>
              <a:ahLst/>
              <a:cxnLst>
                <a:cxn ang="0">
                  <a:pos x="197" y="188"/>
                </a:cxn>
                <a:cxn ang="0">
                  <a:pos x="201" y="153"/>
                </a:cxn>
                <a:cxn ang="0">
                  <a:pos x="214" y="137"/>
                </a:cxn>
                <a:cxn ang="0">
                  <a:pos x="205" y="117"/>
                </a:cxn>
                <a:cxn ang="0">
                  <a:pos x="143" y="98"/>
                </a:cxn>
                <a:cxn ang="0">
                  <a:pos x="147" y="71"/>
                </a:cxn>
                <a:cxn ang="0">
                  <a:pos x="168" y="47"/>
                </a:cxn>
                <a:cxn ang="0">
                  <a:pos x="155" y="4"/>
                </a:cxn>
                <a:cxn ang="0">
                  <a:pos x="147" y="0"/>
                </a:cxn>
                <a:cxn ang="0">
                  <a:pos x="105" y="24"/>
                </a:cxn>
                <a:cxn ang="0">
                  <a:pos x="88" y="86"/>
                </a:cxn>
                <a:cxn ang="0">
                  <a:pos x="78" y="125"/>
                </a:cxn>
                <a:cxn ang="0">
                  <a:pos x="45" y="153"/>
                </a:cxn>
                <a:cxn ang="0">
                  <a:pos x="24" y="161"/>
                </a:cxn>
                <a:cxn ang="0">
                  <a:pos x="0" y="164"/>
                </a:cxn>
                <a:cxn ang="0">
                  <a:pos x="53" y="227"/>
                </a:cxn>
                <a:cxn ang="0">
                  <a:pos x="66" y="274"/>
                </a:cxn>
                <a:cxn ang="0">
                  <a:pos x="62" y="298"/>
                </a:cxn>
                <a:cxn ang="0">
                  <a:pos x="100" y="317"/>
                </a:cxn>
                <a:cxn ang="0">
                  <a:pos x="100" y="332"/>
                </a:cxn>
                <a:cxn ang="0">
                  <a:pos x="135" y="340"/>
                </a:cxn>
                <a:cxn ang="0">
                  <a:pos x="143" y="340"/>
                </a:cxn>
                <a:cxn ang="0">
                  <a:pos x="143" y="313"/>
                </a:cxn>
                <a:cxn ang="0">
                  <a:pos x="171" y="308"/>
                </a:cxn>
                <a:cxn ang="0">
                  <a:pos x="176" y="278"/>
                </a:cxn>
                <a:cxn ang="0">
                  <a:pos x="159" y="262"/>
                </a:cxn>
                <a:cxn ang="0">
                  <a:pos x="143" y="250"/>
                </a:cxn>
                <a:cxn ang="0">
                  <a:pos x="151" y="192"/>
                </a:cxn>
                <a:cxn ang="0">
                  <a:pos x="163" y="184"/>
                </a:cxn>
                <a:cxn ang="0">
                  <a:pos x="189" y="192"/>
                </a:cxn>
                <a:cxn ang="0">
                  <a:pos x="197" y="188"/>
                </a:cxn>
              </a:cxnLst>
              <a:rect l="0" t="0" r="r" b="b"/>
              <a:pathLst>
                <a:path w="215" h="341">
                  <a:moveTo>
                    <a:pt x="197" y="188"/>
                  </a:moveTo>
                  <a:lnTo>
                    <a:pt x="201" y="153"/>
                  </a:lnTo>
                  <a:lnTo>
                    <a:pt x="214" y="137"/>
                  </a:lnTo>
                  <a:lnTo>
                    <a:pt x="205" y="117"/>
                  </a:lnTo>
                  <a:lnTo>
                    <a:pt x="143" y="98"/>
                  </a:lnTo>
                  <a:lnTo>
                    <a:pt x="147" y="71"/>
                  </a:lnTo>
                  <a:lnTo>
                    <a:pt x="168" y="47"/>
                  </a:lnTo>
                  <a:lnTo>
                    <a:pt x="155" y="4"/>
                  </a:lnTo>
                  <a:lnTo>
                    <a:pt x="147" y="0"/>
                  </a:lnTo>
                  <a:lnTo>
                    <a:pt x="105" y="24"/>
                  </a:lnTo>
                  <a:lnTo>
                    <a:pt x="88" y="86"/>
                  </a:lnTo>
                  <a:lnTo>
                    <a:pt x="78" y="125"/>
                  </a:lnTo>
                  <a:lnTo>
                    <a:pt x="45" y="153"/>
                  </a:lnTo>
                  <a:lnTo>
                    <a:pt x="24" y="161"/>
                  </a:lnTo>
                  <a:lnTo>
                    <a:pt x="0" y="164"/>
                  </a:lnTo>
                  <a:lnTo>
                    <a:pt x="53" y="227"/>
                  </a:lnTo>
                  <a:lnTo>
                    <a:pt x="66" y="274"/>
                  </a:lnTo>
                  <a:lnTo>
                    <a:pt x="62" y="298"/>
                  </a:lnTo>
                  <a:lnTo>
                    <a:pt x="100" y="317"/>
                  </a:lnTo>
                  <a:lnTo>
                    <a:pt x="100" y="332"/>
                  </a:lnTo>
                  <a:lnTo>
                    <a:pt x="135" y="340"/>
                  </a:lnTo>
                  <a:lnTo>
                    <a:pt x="143" y="340"/>
                  </a:lnTo>
                  <a:lnTo>
                    <a:pt x="143" y="313"/>
                  </a:lnTo>
                  <a:lnTo>
                    <a:pt x="171" y="308"/>
                  </a:lnTo>
                  <a:lnTo>
                    <a:pt x="176" y="278"/>
                  </a:lnTo>
                  <a:lnTo>
                    <a:pt x="159" y="262"/>
                  </a:lnTo>
                  <a:lnTo>
                    <a:pt x="143" y="250"/>
                  </a:lnTo>
                  <a:lnTo>
                    <a:pt x="151" y="192"/>
                  </a:lnTo>
                  <a:lnTo>
                    <a:pt x="163" y="184"/>
                  </a:lnTo>
                  <a:lnTo>
                    <a:pt x="189" y="192"/>
                  </a:lnTo>
                  <a:lnTo>
                    <a:pt x="197" y="18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6" name="Freeform 45"/>
            <p:cNvSpPr>
              <a:spLocks/>
            </p:cNvSpPr>
            <p:nvPr/>
          </p:nvSpPr>
          <p:spPr bwMode="auto">
            <a:xfrm>
              <a:off x="3771906" y="1103313"/>
              <a:ext cx="2641602" cy="2239962"/>
            </a:xfrm>
            <a:custGeom>
              <a:avLst/>
              <a:gdLst/>
              <a:ahLst/>
              <a:cxnLst>
                <a:cxn ang="0">
                  <a:pos x="562" y="1398"/>
                </a:cxn>
                <a:cxn ang="0">
                  <a:pos x="638" y="1277"/>
                </a:cxn>
                <a:cxn ang="0">
                  <a:pos x="687" y="1390"/>
                </a:cxn>
                <a:cxn ang="0">
                  <a:pos x="758" y="1417"/>
                </a:cxn>
                <a:cxn ang="0">
                  <a:pos x="848" y="1292"/>
                </a:cxn>
                <a:cxn ang="0">
                  <a:pos x="935" y="1253"/>
                </a:cxn>
                <a:cxn ang="0">
                  <a:pos x="1040" y="1175"/>
                </a:cxn>
                <a:cxn ang="0">
                  <a:pos x="1103" y="1101"/>
                </a:cxn>
                <a:cxn ang="0">
                  <a:pos x="1166" y="1011"/>
                </a:cxn>
                <a:cxn ang="0">
                  <a:pos x="1224" y="1016"/>
                </a:cxn>
                <a:cxn ang="0">
                  <a:pos x="1297" y="996"/>
                </a:cxn>
                <a:cxn ang="0">
                  <a:pos x="1385" y="987"/>
                </a:cxn>
                <a:cxn ang="0">
                  <a:pos x="1468" y="1019"/>
                </a:cxn>
                <a:cxn ang="0">
                  <a:pos x="1514" y="987"/>
                </a:cxn>
                <a:cxn ang="0">
                  <a:pos x="1602" y="909"/>
                </a:cxn>
                <a:cxn ang="0">
                  <a:pos x="1678" y="870"/>
                </a:cxn>
                <a:cxn ang="0">
                  <a:pos x="1699" y="804"/>
                </a:cxn>
                <a:cxn ang="0">
                  <a:pos x="1606" y="757"/>
                </a:cxn>
                <a:cxn ang="0">
                  <a:pos x="1582" y="660"/>
                </a:cxn>
                <a:cxn ang="0">
                  <a:pos x="1610" y="628"/>
                </a:cxn>
                <a:cxn ang="0">
                  <a:pos x="1623" y="554"/>
                </a:cxn>
                <a:cxn ang="0">
                  <a:pos x="1623" y="535"/>
                </a:cxn>
                <a:cxn ang="0">
                  <a:pos x="1645" y="394"/>
                </a:cxn>
                <a:cxn ang="0">
                  <a:pos x="1678" y="410"/>
                </a:cxn>
                <a:cxn ang="0">
                  <a:pos x="1689" y="226"/>
                </a:cxn>
                <a:cxn ang="0">
                  <a:pos x="1577" y="148"/>
                </a:cxn>
                <a:cxn ang="0">
                  <a:pos x="1493" y="98"/>
                </a:cxn>
                <a:cxn ang="0">
                  <a:pos x="1413" y="74"/>
                </a:cxn>
                <a:cxn ang="0">
                  <a:pos x="1396" y="0"/>
                </a:cxn>
                <a:cxn ang="0">
                  <a:pos x="1364" y="74"/>
                </a:cxn>
                <a:cxn ang="0">
                  <a:pos x="1322" y="269"/>
                </a:cxn>
                <a:cxn ang="0">
                  <a:pos x="1207" y="352"/>
                </a:cxn>
                <a:cxn ang="0">
                  <a:pos x="1133" y="492"/>
                </a:cxn>
                <a:cxn ang="0">
                  <a:pos x="1250" y="515"/>
                </a:cxn>
                <a:cxn ang="0">
                  <a:pos x="1417" y="566"/>
                </a:cxn>
                <a:cxn ang="0">
                  <a:pos x="1301" y="613"/>
                </a:cxn>
                <a:cxn ang="0">
                  <a:pos x="1204" y="672"/>
                </a:cxn>
                <a:cxn ang="0">
                  <a:pos x="1078" y="777"/>
                </a:cxn>
                <a:cxn ang="0">
                  <a:pos x="931" y="796"/>
                </a:cxn>
                <a:cxn ang="0">
                  <a:pos x="898" y="929"/>
                </a:cxn>
                <a:cxn ang="0">
                  <a:pos x="671" y="1019"/>
                </a:cxn>
                <a:cxn ang="0">
                  <a:pos x="473" y="1077"/>
                </a:cxn>
                <a:cxn ang="0">
                  <a:pos x="172" y="1011"/>
                </a:cxn>
                <a:cxn ang="0">
                  <a:pos x="9" y="1058"/>
                </a:cxn>
                <a:cxn ang="0">
                  <a:pos x="101" y="1160"/>
                </a:cxn>
                <a:cxn ang="0">
                  <a:pos x="193" y="1195"/>
                </a:cxn>
                <a:cxn ang="0">
                  <a:pos x="222" y="1273"/>
                </a:cxn>
                <a:cxn ang="0">
                  <a:pos x="319" y="1324"/>
                </a:cxn>
                <a:cxn ang="0">
                  <a:pos x="462" y="1312"/>
                </a:cxn>
                <a:cxn ang="0">
                  <a:pos x="415" y="1382"/>
                </a:cxn>
              </a:cxnLst>
              <a:rect l="0" t="0" r="r" b="b"/>
              <a:pathLst>
                <a:path w="1725" h="1442">
                  <a:moveTo>
                    <a:pt x="483" y="1437"/>
                  </a:moveTo>
                  <a:lnTo>
                    <a:pt x="508" y="1433"/>
                  </a:lnTo>
                  <a:lnTo>
                    <a:pt x="528" y="1426"/>
                  </a:lnTo>
                  <a:lnTo>
                    <a:pt x="562" y="1398"/>
                  </a:lnTo>
                  <a:lnTo>
                    <a:pt x="571" y="1359"/>
                  </a:lnTo>
                  <a:lnTo>
                    <a:pt x="588" y="1297"/>
                  </a:lnTo>
                  <a:lnTo>
                    <a:pt x="630" y="1273"/>
                  </a:lnTo>
                  <a:lnTo>
                    <a:pt x="638" y="1277"/>
                  </a:lnTo>
                  <a:lnTo>
                    <a:pt x="651" y="1319"/>
                  </a:lnTo>
                  <a:lnTo>
                    <a:pt x="630" y="1343"/>
                  </a:lnTo>
                  <a:lnTo>
                    <a:pt x="625" y="1370"/>
                  </a:lnTo>
                  <a:lnTo>
                    <a:pt x="687" y="1390"/>
                  </a:lnTo>
                  <a:lnTo>
                    <a:pt x="697" y="1410"/>
                  </a:lnTo>
                  <a:lnTo>
                    <a:pt x="734" y="1406"/>
                  </a:lnTo>
                  <a:lnTo>
                    <a:pt x="750" y="1410"/>
                  </a:lnTo>
                  <a:lnTo>
                    <a:pt x="758" y="1417"/>
                  </a:lnTo>
                  <a:lnTo>
                    <a:pt x="826" y="1328"/>
                  </a:lnTo>
                  <a:lnTo>
                    <a:pt x="843" y="1324"/>
                  </a:lnTo>
                  <a:lnTo>
                    <a:pt x="848" y="1312"/>
                  </a:lnTo>
                  <a:lnTo>
                    <a:pt x="848" y="1292"/>
                  </a:lnTo>
                  <a:lnTo>
                    <a:pt x="868" y="1265"/>
                  </a:lnTo>
                  <a:lnTo>
                    <a:pt x="911" y="1261"/>
                  </a:lnTo>
                  <a:lnTo>
                    <a:pt x="927" y="1246"/>
                  </a:lnTo>
                  <a:lnTo>
                    <a:pt x="935" y="1253"/>
                  </a:lnTo>
                  <a:lnTo>
                    <a:pt x="960" y="1234"/>
                  </a:lnTo>
                  <a:lnTo>
                    <a:pt x="974" y="1234"/>
                  </a:lnTo>
                  <a:lnTo>
                    <a:pt x="1018" y="1175"/>
                  </a:lnTo>
                  <a:lnTo>
                    <a:pt x="1040" y="1175"/>
                  </a:lnTo>
                  <a:lnTo>
                    <a:pt x="1070" y="1156"/>
                  </a:lnTo>
                  <a:lnTo>
                    <a:pt x="1078" y="1163"/>
                  </a:lnTo>
                  <a:lnTo>
                    <a:pt x="1128" y="1140"/>
                  </a:lnTo>
                  <a:lnTo>
                    <a:pt x="1103" y="1101"/>
                  </a:lnTo>
                  <a:lnTo>
                    <a:pt x="1112" y="1058"/>
                  </a:lnTo>
                  <a:lnTo>
                    <a:pt x="1133" y="1016"/>
                  </a:lnTo>
                  <a:lnTo>
                    <a:pt x="1153" y="1007"/>
                  </a:lnTo>
                  <a:lnTo>
                    <a:pt x="1166" y="1011"/>
                  </a:lnTo>
                  <a:lnTo>
                    <a:pt x="1166" y="1043"/>
                  </a:lnTo>
                  <a:lnTo>
                    <a:pt x="1179" y="1055"/>
                  </a:lnTo>
                  <a:lnTo>
                    <a:pt x="1212" y="1031"/>
                  </a:lnTo>
                  <a:lnTo>
                    <a:pt x="1224" y="1016"/>
                  </a:lnTo>
                  <a:lnTo>
                    <a:pt x="1238" y="1023"/>
                  </a:lnTo>
                  <a:lnTo>
                    <a:pt x="1254" y="1007"/>
                  </a:lnTo>
                  <a:lnTo>
                    <a:pt x="1287" y="1007"/>
                  </a:lnTo>
                  <a:lnTo>
                    <a:pt x="1297" y="996"/>
                  </a:lnTo>
                  <a:lnTo>
                    <a:pt x="1287" y="980"/>
                  </a:lnTo>
                  <a:lnTo>
                    <a:pt x="1313" y="957"/>
                  </a:lnTo>
                  <a:lnTo>
                    <a:pt x="1338" y="945"/>
                  </a:lnTo>
                  <a:lnTo>
                    <a:pt x="1385" y="987"/>
                  </a:lnTo>
                  <a:lnTo>
                    <a:pt x="1380" y="1007"/>
                  </a:lnTo>
                  <a:lnTo>
                    <a:pt x="1405" y="1038"/>
                  </a:lnTo>
                  <a:lnTo>
                    <a:pt x="1456" y="1043"/>
                  </a:lnTo>
                  <a:lnTo>
                    <a:pt x="1468" y="1019"/>
                  </a:lnTo>
                  <a:lnTo>
                    <a:pt x="1456" y="953"/>
                  </a:lnTo>
                  <a:lnTo>
                    <a:pt x="1468" y="941"/>
                  </a:lnTo>
                  <a:lnTo>
                    <a:pt x="1489" y="957"/>
                  </a:lnTo>
                  <a:lnTo>
                    <a:pt x="1514" y="987"/>
                  </a:lnTo>
                  <a:lnTo>
                    <a:pt x="1547" y="938"/>
                  </a:lnTo>
                  <a:lnTo>
                    <a:pt x="1564" y="933"/>
                  </a:lnTo>
                  <a:lnTo>
                    <a:pt x="1590" y="909"/>
                  </a:lnTo>
                  <a:lnTo>
                    <a:pt x="1602" y="909"/>
                  </a:lnTo>
                  <a:lnTo>
                    <a:pt x="1623" y="890"/>
                  </a:lnTo>
                  <a:lnTo>
                    <a:pt x="1636" y="890"/>
                  </a:lnTo>
                  <a:lnTo>
                    <a:pt x="1648" y="870"/>
                  </a:lnTo>
                  <a:lnTo>
                    <a:pt x="1678" y="870"/>
                  </a:lnTo>
                  <a:lnTo>
                    <a:pt x="1707" y="843"/>
                  </a:lnTo>
                  <a:lnTo>
                    <a:pt x="1724" y="831"/>
                  </a:lnTo>
                  <a:lnTo>
                    <a:pt x="1724" y="816"/>
                  </a:lnTo>
                  <a:lnTo>
                    <a:pt x="1699" y="804"/>
                  </a:lnTo>
                  <a:lnTo>
                    <a:pt x="1699" y="777"/>
                  </a:lnTo>
                  <a:lnTo>
                    <a:pt x="1657" y="726"/>
                  </a:lnTo>
                  <a:lnTo>
                    <a:pt x="1618" y="765"/>
                  </a:lnTo>
                  <a:lnTo>
                    <a:pt x="1606" y="757"/>
                  </a:lnTo>
                  <a:lnTo>
                    <a:pt x="1602" y="734"/>
                  </a:lnTo>
                  <a:lnTo>
                    <a:pt x="1585" y="714"/>
                  </a:lnTo>
                  <a:lnTo>
                    <a:pt x="1582" y="687"/>
                  </a:lnTo>
                  <a:lnTo>
                    <a:pt x="1582" y="660"/>
                  </a:lnTo>
                  <a:lnTo>
                    <a:pt x="1555" y="640"/>
                  </a:lnTo>
                  <a:lnTo>
                    <a:pt x="1552" y="633"/>
                  </a:lnTo>
                  <a:lnTo>
                    <a:pt x="1561" y="616"/>
                  </a:lnTo>
                  <a:lnTo>
                    <a:pt x="1610" y="628"/>
                  </a:lnTo>
                  <a:lnTo>
                    <a:pt x="1615" y="605"/>
                  </a:lnTo>
                  <a:lnTo>
                    <a:pt x="1632" y="586"/>
                  </a:lnTo>
                  <a:lnTo>
                    <a:pt x="1618" y="574"/>
                  </a:lnTo>
                  <a:lnTo>
                    <a:pt x="1623" y="554"/>
                  </a:lnTo>
                  <a:lnTo>
                    <a:pt x="1648" y="543"/>
                  </a:lnTo>
                  <a:lnTo>
                    <a:pt x="1653" y="535"/>
                  </a:lnTo>
                  <a:lnTo>
                    <a:pt x="1648" y="527"/>
                  </a:lnTo>
                  <a:lnTo>
                    <a:pt x="1623" y="535"/>
                  </a:lnTo>
                  <a:lnTo>
                    <a:pt x="1574" y="503"/>
                  </a:lnTo>
                  <a:lnTo>
                    <a:pt x="1569" y="492"/>
                  </a:lnTo>
                  <a:lnTo>
                    <a:pt x="1594" y="464"/>
                  </a:lnTo>
                  <a:lnTo>
                    <a:pt x="1645" y="394"/>
                  </a:lnTo>
                  <a:lnTo>
                    <a:pt x="1648" y="386"/>
                  </a:lnTo>
                  <a:lnTo>
                    <a:pt x="1657" y="386"/>
                  </a:lnTo>
                  <a:lnTo>
                    <a:pt x="1673" y="406"/>
                  </a:lnTo>
                  <a:lnTo>
                    <a:pt x="1678" y="410"/>
                  </a:lnTo>
                  <a:lnTo>
                    <a:pt x="1678" y="320"/>
                  </a:lnTo>
                  <a:lnTo>
                    <a:pt x="1695" y="313"/>
                  </a:lnTo>
                  <a:lnTo>
                    <a:pt x="1695" y="281"/>
                  </a:lnTo>
                  <a:lnTo>
                    <a:pt x="1689" y="226"/>
                  </a:lnTo>
                  <a:lnTo>
                    <a:pt x="1711" y="148"/>
                  </a:lnTo>
                  <a:lnTo>
                    <a:pt x="1648" y="109"/>
                  </a:lnTo>
                  <a:lnTo>
                    <a:pt x="1602" y="144"/>
                  </a:lnTo>
                  <a:lnTo>
                    <a:pt x="1577" y="148"/>
                  </a:lnTo>
                  <a:lnTo>
                    <a:pt x="1569" y="160"/>
                  </a:lnTo>
                  <a:lnTo>
                    <a:pt x="1527" y="152"/>
                  </a:lnTo>
                  <a:lnTo>
                    <a:pt x="1506" y="132"/>
                  </a:lnTo>
                  <a:lnTo>
                    <a:pt x="1493" y="98"/>
                  </a:lnTo>
                  <a:lnTo>
                    <a:pt x="1498" y="86"/>
                  </a:lnTo>
                  <a:lnTo>
                    <a:pt x="1464" y="66"/>
                  </a:lnTo>
                  <a:lnTo>
                    <a:pt x="1448" y="93"/>
                  </a:lnTo>
                  <a:lnTo>
                    <a:pt x="1413" y="74"/>
                  </a:lnTo>
                  <a:lnTo>
                    <a:pt x="1405" y="69"/>
                  </a:lnTo>
                  <a:lnTo>
                    <a:pt x="1427" y="20"/>
                  </a:lnTo>
                  <a:lnTo>
                    <a:pt x="1409" y="0"/>
                  </a:lnTo>
                  <a:lnTo>
                    <a:pt x="1396" y="0"/>
                  </a:lnTo>
                  <a:lnTo>
                    <a:pt x="1359" y="23"/>
                  </a:lnTo>
                  <a:lnTo>
                    <a:pt x="1330" y="66"/>
                  </a:lnTo>
                  <a:lnTo>
                    <a:pt x="1342" y="69"/>
                  </a:lnTo>
                  <a:lnTo>
                    <a:pt x="1364" y="74"/>
                  </a:lnTo>
                  <a:lnTo>
                    <a:pt x="1380" y="117"/>
                  </a:lnTo>
                  <a:lnTo>
                    <a:pt x="1372" y="132"/>
                  </a:lnTo>
                  <a:lnTo>
                    <a:pt x="1354" y="160"/>
                  </a:lnTo>
                  <a:lnTo>
                    <a:pt x="1322" y="269"/>
                  </a:lnTo>
                  <a:lnTo>
                    <a:pt x="1333" y="289"/>
                  </a:lnTo>
                  <a:lnTo>
                    <a:pt x="1325" y="304"/>
                  </a:lnTo>
                  <a:lnTo>
                    <a:pt x="1250" y="355"/>
                  </a:lnTo>
                  <a:lnTo>
                    <a:pt x="1207" y="352"/>
                  </a:lnTo>
                  <a:lnTo>
                    <a:pt x="1187" y="343"/>
                  </a:lnTo>
                  <a:lnTo>
                    <a:pt x="1183" y="352"/>
                  </a:lnTo>
                  <a:lnTo>
                    <a:pt x="1149" y="476"/>
                  </a:lnTo>
                  <a:lnTo>
                    <a:pt x="1133" y="492"/>
                  </a:lnTo>
                  <a:lnTo>
                    <a:pt x="1141" y="511"/>
                  </a:lnTo>
                  <a:lnTo>
                    <a:pt x="1163" y="527"/>
                  </a:lnTo>
                  <a:lnTo>
                    <a:pt x="1196" y="511"/>
                  </a:lnTo>
                  <a:lnTo>
                    <a:pt x="1250" y="515"/>
                  </a:lnTo>
                  <a:lnTo>
                    <a:pt x="1267" y="492"/>
                  </a:lnTo>
                  <a:lnTo>
                    <a:pt x="1297" y="484"/>
                  </a:lnTo>
                  <a:lnTo>
                    <a:pt x="1350" y="503"/>
                  </a:lnTo>
                  <a:lnTo>
                    <a:pt x="1417" y="566"/>
                  </a:lnTo>
                  <a:lnTo>
                    <a:pt x="1417" y="582"/>
                  </a:lnTo>
                  <a:lnTo>
                    <a:pt x="1401" y="589"/>
                  </a:lnTo>
                  <a:lnTo>
                    <a:pt x="1325" y="594"/>
                  </a:lnTo>
                  <a:lnTo>
                    <a:pt x="1301" y="613"/>
                  </a:lnTo>
                  <a:lnTo>
                    <a:pt x="1279" y="609"/>
                  </a:lnTo>
                  <a:lnTo>
                    <a:pt x="1267" y="633"/>
                  </a:lnTo>
                  <a:lnTo>
                    <a:pt x="1229" y="636"/>
                  </a:lnTo>
                  <a:lnTo>
                    <a:pt x="1204" y="672"/>
                  </a:lnTo>
                  <a:lnTo>
                    <a:pt x="1199" y="694"/>
                  </a:lnTo>
                  <a:lnTo>
                    <a:pt x="1149" y="726"/>
                  </a:lnTo>
                  <a:lnTo>
                    <a:pt x="1116" y="730"/>
                  </a:lnTo>
                  <a:lnTo>
                    <a:pt x="1078" y="777"/>
                  </a:lnTo>
                  <a:lnTo>
                    <a:pt x="1045" y="796"/>
                  </a:lnTo>
                  <a:lnTo>
                    <a:pt x="977" y="781"/>
                  </a:lnTo>
                  <a:lnTo>
                    <a:pt x="955" y="773"/>
                  </a:lnTo>
                  <a:lnTo>
                    <a:pt x="931" y="796"/>
                  </a:lnTo>
                  <a:lnTo>
                    <a:pt x="919" y="840"/>
                  </a:lnTo>
                  <a:lnTo>
                    <a:pt x="955" y="890"/>
                  </a:lnTo>
                  <a:lnTo>
                    <a:pt x="931" y="914"/>
                  </a:lnTo>
                  <a:lnTo>
                    <a:pt x="898" y="929"/>
                  </a:lnTo>
                  <a:lnTo>
                    <a:pt x="851" y="987"/>
                  </a:lnTo>
                  <a:lnTo>
                    <a:pt x="788" y="1011"/>
                  </a:lnTo>
                  <a:lnTo>
                    <a:pt x="683" y="1023"/>
                  </a:lnTo>
                  <a:lnTo>
                    <a:pt x="671" y="1019"/>
                  </a:lnTo>
                  <a:lnTo>
                    <a:pt x="549" y="1066"/>
                  </a:lnTo>
                  <a:lnTo>
                    <a:pt x="494" y="1101"/>
                  </a:lnTo>
                  <a:lnTo>
                    <a:pt x="478" y="1094"/>
                  </a:lnTo>
                  <a:lnTo>
                    <a:pt x="473" y="1077"/>
                  </a:lnTo>
                  <a:lnTo>
                    <a:pt x="402" y="1074"/>
                  </a:lnTo>
                  <a:lnTo>
                    <a:pt x="319" y="1050"/>
                  </a:lnTo>
                  <a:lnTo>
                    <a:pt x="293" y="1023"/>
                  </a:lnTo>
                  <a:lnTo>
                    <a:pt x="172" y="1011"/>
                  </a:lnTo>
                  <a:lnTo>
                    <a:pt x="151" y="1019"/>
                  </a:lnTo>
                  <a:lnTo>
                    <a:pt x="0" y="1007"/>
                  </a:lnTo>
                  <a:lnTo>
                    <a:pt x="0" y="1026"/>
                  </a:lnTo>
                  <a:lnTo>
                    <a:pt x="9" y="1058"/>
                  </a:lnTo>
                  <a:lnTo>
                    <a:pt x="4" y="1113"/>
                  </a:lnTo>
                  <a:lnTo>
                    <a:pt x="46" y="1172"/>
                  </a:lnTo>
                  <a:lnTo>
                    <a:pt x="67" y="1183"/>
                  </a:lnTo>
                  <a:lnTo>
                    <a:pt x="101" y="1160"/>
                  </a:lnTo>
                  <a:lnTo>
                    <a:pt x="172" y="1160"/>
                  </a:lnTo>
                  <a:lnTo>
                    <a:pt x="193" y="1163"/>
                  </a:lnTo>
                  <a:lnTo>
                    <a:pt x="201" y="1179"/>
                  </a:lnTo>
                  <a:lnTo>
                    <a:pt x="193" y="1195"/>
                  </a:lnTo>
                  <a:lnTo>
                    <a:pt x="155" y="1226"/>
                  </a:lnTo>
                  <a:lnTo>
                    <a:pt x="159" y="1241"/>
                  </a:lnTo>
                  <a:lnTo>
                    <a:pt x="206" y="1273"/>
                  </a:lnTo>
                  <a:lnTo>
                    <a:pt x="222" y="1273"/>
                  </a:lnTo>
                  <a:lnTo>
                    <a:pt x="226" y="1280"/>
                  </a:lnTo>
                  <a:lnTo>
                    <a:pt x="222" y="1292"/>
                  </a:lnTo>
                  <a:lnTo>
                    <a:pt x="251" y="1316"/>
                  </a:lnTo>
                  <a:lnTo>
                    <a:pt x="319" y="1324"/>
                  </a:lnTo>
                  <a:lnTo>
                    <a:pt x="352" y="1316"/>
                  </a:lnTo>
                  <a:lnTo>
                    <a:pt x="390" y="1280"/>
                  </a:lnTo>
                  <a:lnTo>
                    <a:pt x="441" y="1285"/>
                  </a:lnTo>
                  <a:lnTo>
                    <a:pt x="462" y="1312"/>
                  </a:lnTo>
                  <a:lnTo>
                    <a:pt x="449" y="1336"/>
                  </a:lnTo>
                  <a:lnTo>
                    <a:pt x="453" y="1351"/>
                  </a:lnTo>
                  <a:lnTo>
                    <a:pt x="423" y="1367"/>
                  </a:lnTo>
                  <a:lnTo>
                    <a:pt x="415" y="1382"/>
                  </a:lnTo>
                  <a:lnTo>
                    <a:pt x="420" y="1414"/>
                  </a:lnTo>
                  <a:lnTo>
                    <a:pt x="465" y="1441"/>
                  </a:lnTo>
                  <a:lnTo>
                    <a:pt x="483" y="1437"/>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7" name="Freeform 46"/>
            <p:cNvSpPr>
              <a:spLocks/>
            </p:cNvSpPr>
            <p:nvPr/>
          </p:nvSpPr>
          <p:spPr bwMode="auto">
            <a:xfrm>
              <a:off x="6426208" y="4791074"/>
              <a:ext cx="168275" cy="482601"/>
            </a:xfrm>
            <a:custGeom>
              <a:avLst/>
              <a:gdLst/>
              <a:ahLst/>
              <a:cxnLst>
                <a:cxn ang="0">
                  <a:pos x="59" y="0"/>
                </a:cxn>
                <a:cxn ang="0">
                  <a:pos x="36" y="55"/>
                </a:cxn>
                <a:cxn ang="0">
                  <a:pos x="21" y="78"/>
                </a:cxn>
                <a:cxn ang="0">
                  <a:pos x="6" y="101"/>
                </a:cxn>
                <a:cxn ang="0">
                  <a:pos x="6" y="125"/>
                </a:cxn>
                <a:cxn ang="0">
                  <a:pos x="0" y="148"/>
                </a:cxn>
                <a:cxn ang="0">
                  <a:pos x="0" y="179"/>
                </a:cxn>
                <a:cxn ang="0">
                  <a:pos x="0" y="211"/>
                </a:cxn>
                <a:cxn ang="0">
                  <a:pos x="0" y="234"/>
                </a:cxn>
                <a:cxn ang="0">
                  <a:pos x="0" y="257"/>
                </a:cxn>
                <a:cxn ang="0">
                  <a:pos x="21" y="281"/>
                </a:cxn>
                <a:cxn ang="0">
                  <a:pos x="36" y="304"/>
                </a:cxn>
                <a:cxn ang="0">
                  <a:pos x="59" y="312"/>
                </a:cxn>
                <a:cxn ang="0">
                  <a:pos x="66" y="289"/>
                </a:cxn>
                <a:cxn ang="0">
                  <a:pos x="66" y="265"/>
                </a:cxn>
                <a:cxn ang="0">
                  <a:pos x="81" y="242"/>
                </a:cxn>
                <a:cxn ang="0">
                  <a:pos x="96" y="218"/>
                </a:cxn>
                <a:cxn ang="0">
                  <a:pos x="111" y="195"/>
                </a:cxn>
                <a:cxn ang="0">
                  <a:pos x="111" y="172"/>
                </a:cxn>
                <a:cxn ang="0">
                  <a:pos x="111" y="148"/>
                </a:cxn>
                <a:cxn ang="0">
                  <a:pos x="111" y="125"/>
                </a:cxn>
                <a:cxn ang="0">
                  <a:pos x="111" y="101"/>
                </a:cxn>
                <a:cxn ang="0">
                  <a:pos x="111" y="78"/>
                </a:cxn>
                <a:cxn ang="0">
                  <a:pos x="111" y="55"/>
                </a:cxn>
                <a:cxn ang="0">
                  <a:pos x="89" y="39"/>
                </a:cxn>
                <a:cxn ang="0">
                  <a:pos x="81" y="8"/>
                </a:cxn>
                <a:cxn ang="0">
                  <a:pos x="59" y="0"/>
                </a:cxn>
              </a:cxnLst>
              <a:rect l="0" t="0" r="r" b="b"/>
              <a:pathLst>
                <a:path w="112" h="313">
                  <a:moveTo>
                    <a:pt x="59" y="0"/>
                  </a:moveTo>
                  <a:lnTo>
                    <a:pt x="36" y="55"/>
                  </a:lnTo>
                  <a:lnTo>
                    <a:pt x="21" y="78"/>
                  </a:lnTo>
                  <a:lnTo>
                    <a:pt x="6" y="101"/>
                  </a:lnTo>
                  <a:lnTo>
                    <a:pt x="6" y="125"/>
                  </a:lnTo>
                  <a:lnTo>
                    <a:pt x="0" y="148"/>
                  </a:lnTo>
                  <a:lnTo>
                    <a:pt x="0" y="179"/>
                  </a:lnTo>
                  <a:lnTo>
                    <a:pt x="0" y="211"/>
                  </a:lnTo>
                  <a:lnTo>
                    <a:pt x="0" y="234"/>
                  </a:lnTo>
                  <a:lnTo>
                    <a:pt x="0" y="257"/>
                  </a:lnTo>
                  <a:lnTo>
                    <a:pt x="21" y="281"/>
                  </a:lnTo>
                  <a:lnTo>
                    <a:pt x="36" y="304"/>
                  </a:lnTo>
                  <a:lnTo>
                    <a:pt x="59" y="312"/>
                  </a:lnTo>
                  <a:lnTo>
                    <a:pt x="66" y="289"/>
                  </a:lnTo>
                  <a:lnTo>
                    <a:pt x="66" y="265"/>
                  </a:lnTo>
                  <a:lnTo>
                    <a:pt x="81" y="242"/>
                  </a:lnTo>
                  <a:lnTo>
                    <a:pt x="96" y="218"/>
                  </a:lnTo>
                  <a:lnTo>
                    <a:pt x="111" y="195"/>
                  </a:lnTo>
                  <a:lnTo>
                    <a:pt x="111" y="172"/>
                  </a:lnTo>
                  <a:lnTo>
                    <a:pt x="111" y="148"/>
                  </a:lnTo>
                  <a:lnTo>
                    <a:pt x="111" y="125"/>
                  </a:lnTo>
                  <a:lnTo>
                    <a:pt x="111" y="101"/>
                  </a:lnTo>
                  <a:lnTo>
                    <a:pt x="111" y="78"/>
                  </a:lnTo>
                  <a:lnTo>
                    <a:pt x="111" y="55"/>
                  </a:lnTo>
                  <a:lnTo>
                    <a:pt x="89" y="39"/>
                  </a:lnTo>
                  <a:lnTo>
                    <a:pt x="81" y="8"/>
                  </a:lnTo>
                  <a:lnTo>
                    <a:pt x="59" y="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8" name="Freeform 47"/>
            <p:cNvSpPr>
              <a:spLocks/>
            </p:cNvSpPr>
            <p:nvPr/>
          </p:nvSpPr>
          <p:spPr bwMode="auto">
            <a:xfrm>
              <a:off x="5141920" y="2878139"/>
              <a:ext cx="409576" cy="795337"/>
            </a:xfrm>
            <a:custGeom>
              <a:avLst/>
              <a:gdLst/>
              <a:ahLst/>
              <a:cxnLst>
                <a:cxn ang="0">
                  <a:pos x="20" y="515"/>
                </a:cxn>
                <a:cxn ang="0">
                  <a:pos x="75" y="499"/>
                </a:cxn>
                <a:cxn ang="0">
                  <a:pos x="150" y="452"/>
                </a:cxn>
                <a:cxn ang="0">
                  <a:pos x="200" y="440"/>
                </a:cxn>
                <a:cxn ang="0">
                  <a:pos x="238" y="413"/>
                </a:cxn>
                <a:cxn ang="0">
                  <a:pos x="243" y="351"/>
                </a:cxn>
                <a:cxn ang="0">
                  <a:pos x="224" y="332"/>
                </a:cxn>
                <a:cxn ang="0">
                  <a:pos x="229" y="312"/>
                </a:cxn>
                <a:cxn ang="0">
                  <a:pos x="243" y="293"/>
                </a:cxn>
                <a:cxn ang="0">
                  <a:pos x="246" y="269"/>
                </a:cxn>
                <a:cxn ang="0">
                  <a:pos x="259" y="249"/>
                </a:cxn>
                <a:cxn ang="0">
                  <a:pos x="238" y="210"/>
                </a:cxn>
                <a:cxn ang="0">
                  <a:pos x="213" y="183"/>
                </a:cxn>
                <a:cxn ang="0">
                  <a:pos x="224" y="132"/>
                </a:cxn>
                <a:cxn ang="0">
                  <a:pos x="263" y="113"/>
                </a:cxn>
                <a:cxn ang="0">
                  <a:pos x="267" y="81"/>
                </a:cxn>
                <a:cxn ang="0">
                  <a:pos x="255" y="54"/>
                </a:cxn>
                <a:cxn ang="0">
                  <a:pos x="255" y="20"/>
                </a:cxn>
                <a:cxn ang="0">
                  <a:pos x="229" y="0"/>
                </a:cxn>
                <a:cxn ang="0">
                  <a:pos x="180" y="23"/>
                </a:cxn>
                <a:cxn ang="0">
                  <a:pos x="172" y="15"/>
                </a:cxn>
                <a:cxn ang="0">
                  <a:pos x="141" y="35"/>
                </a:cxn>
                <a:cxn ang="0">
                  <a:pos x="120" y="35"/>
                </a:cxn>
                <a:cxn ang="0">
                  <a:pos x="75" y="93"/>
                </a:cxn>
                <a:cxn ang="0">
                  <a:pos x="62" y="93"/>
                </a:cxn>
                <a:cxn ang="0">
                  <a:pos x="37" y="113"/>
                </a:cxn>
                <a:cxn ang="0">
                  <a:pos x="42" y="140"/>
                </a:cxn>
                <a:cxn ang="0">
                  <a:pos x="28" y="159"/>
                </a:cxn>
                <a:cxn ang="0">
                  <a:pos x="25" y="191"/>
                </a:cxn>
                <a:cxn ang="0">
                  <a:pos x="4" y="222"/>
                </a:cxn>
                <a:cxn ang="0">
                  <a:pos x="25" y="269"/>
                </a:cxn>
                <a:cxn ang="0">
                  <a:pos x="20" y="293"/>
                </a:cxn>
                <a:cxn ang="0">
                  <a:pos x="0" y="324"/>
                </a:cxn>
                <a:cxn ang="0">
                  <a:pos x="25" y="433"/>
                </a:cxn>
                <a:cxn ang="0">
                  <a:pos x="7" y="491"/>
                </a:cxn>
                <a:cxn ang="0">
                  <a:pos x="20" y="515"/>
                </a:cxn>
              </a:cxnLst>
              <a:rect l="0" t="0" r="r" b="b"/>
              <a:pathLst>
                <a:path w="268" h="516">
                  <a:moveTo>
                    <a:pt x="20" y="515"/>
                  </a:moveTo>
                  <a:lnTo>
                    <a:pt x="75" y="499"/>
                  </a:lnTo>
                  <a:lnTo>
                    <a:pt x="150" y="452"/>
                  </a:lnTo>
                  <a:lnTo>
                    <a:pt x="200" y="440"/>
                  </a:lnTo>
                  <a:lnTo>
                    <a:pt x="238" y="413"/>
                  </a:lnTo>
                  <a:lnTo>
                    <a:pt x="243" y="351"/>
                  </a:lnTo>
                  <a:lnTo>
                    <a:pt x="224" y="332"/>
                  </a:lnTo>
                  <a:lnTo>
                    <a:pt x="229" y="312"/>
                  </a:lnTo>
                  <a:lnTo>
                    <a:pt x="243" y="293"/>
                  </a:lnTo>
                  <a:lnTo>
                    <a:pt x="246" y="269"/>
                  </a:lnTo>
                  <a:lnTo>
                    <a:pt x="259" y="249"/>
                  </a:lnTo>
                  <a:lnTo>
                    <a:pt x="238" y="210"/>
                  </a:lnTo>
                  <a:lnTo>
                    <a:pt x="213" y="183"/>
                  </a:lnTo>
                  <a:lnTo>
                    <a:pt x="224" y="132"/>
                  </a:lnTo>
                  <a:lnTo>
                    <a:pt x="263" y="113"/>
                  </a:lnTo>
                  <a:lnTo>
                    <a:pt x="267" y="81"/>
                  </a:lnTo>
                  <a:lnTo>
                    <a:pt x="255" y="54"/>
                  </a:lnTo>
                  <a:lnTo>
                    <a:pt x="255" y="20"/>
                  </a:lnTo>
                  <a:lnTo>
                    <a:pt x="229" y="0"/>
                  </a:lnTo>
                  <a:lnTo>
                    <a:pt x="180" y="23"/>
                  </a:lnTo>
                  <a:lnTo>
                    <a:pt x="172" y="15"/>
                  </a:lnTo>
                  <a:lnTo>
                    <a:pt x="141" y="35"/>
                  </a:lnTo>
                  <a:lnTo>
                    <a:pt x="120" y="35"/>
                  </a:lnTo>
                  <a:lnTo>
                    <a:pt x="75" y="93"/>
                  </a:lnTo>
                  <a:lnTo>
                    <a:pt x="62" y="93"/>
                  </a:lnTo>
                  <a:lnTo>
                    <a:pt x="37" y="113"/>
                  </a:lnTo>
                  <a:lnTo>
                    <a:pt x="42" y="140"/>
                  </a:lnTo>
                  <a:lnTo>
                    <a:pt x="28" y="159"/>
                  </a:lnTo>
                  <a:lnTo>
                    <a:pt x="25" y="191"/>
                  </a:lnTo>
                  <a:lnTo>
                    <a:pt x="4" y="222"/>
                  </a:lnTo>
                  <a:lnTo>
                    <a:pt x="25" y="269"/>
                  </a:lnTo>
                  <a:lnTo>
                    <a:pt x="20" y="293"/>
                  </a:lnTo>
                  <a:lnTo>
                    <a:pt x="0" y="324"/>
                  </a:lnTo>
                  <a:lnTo>
                    <a:pt x="25" y="433"/>
                  </a:lnTo>
                  <a:lnTo>
                    <a:pt x="7" y="491"/>
                  </a:lnTo>
                  <a:lnTo>
                    <a:pt x="20" y="51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cxnSp>
          <p:nvCxnSpPr>
            <p:cNvPr id="59" name="AutoShape 48"/>
            <p:cNvCxnSpPr>
              <a:cxnSpLocks noChangeShapeType="1"/>
            </p:cNvCxnSpPr>
            <p:nvPr/>
          </p:nvCxnSpPr>
          <p:spPr bwMode="auto">
            <a:xfrm>
              <a:off x="6540509" y="5268911"/>
              <a:ext cx="0" cy="0"/>
            </a:xfrm>
            <a:prstGeom prst="straightConnector1">
              <a:avLst/>
            </a:prstGeom>
            <a:grpFill/>
            <a:ln w="9525">
              <a:solidFill>
                <a:schemeClr val="bg1">
                  <a:lumMod val="85000"/>
                </a:schemeClr>
              </a:solidFill>
              <a:round/>
              <a:headEnd/>
              <a:tailEnd/>
            </a:ln>
            <a:effectLst/>
          </p:spPr>
        </p:cxnSp>
        <p:sp>
          <p:nvSpPr>
            <p:cNvPr id="60" name="Freeform 49"/>
            <p:cNvSpPr>
              <a:spLocks/>
            </p:cNvSpPr>
            <p:nvPr/>
          </p:nvSpPr>
          <p:spPr bwMode="auto">
            <a:xfrm>
              <a:off x="4610106" y="3992561"/>
              <a:ext cx="571500" cy="514350"/>
            </a:xfrm>
            <a:custGeom>
              <a:avLst/>
              <a:gdLst/>
              <a:ahLst/>
              <a:cxnLst>
                <a:cxn ang="0">
                  <a:pos x="12" y="248"/>
                </a:cxn>
                <a:cxn ang="0">
                  <a:pos x="63" y="287"/>
                </a:cxn>
                <a:cxn ang="0">
                  <a:pos x="32" y="263"/>
                </a:cxn>
                <a:cxn ang="0">
                  <a:pos x="12" y="242"/>
                </a:cxn>
                <a:cxn ang="0">
                  <a:pos x="6" y="212"/>
                </a:cxn>
                <a:cxn ang="0">
                  <a:pos x="0" y="188"/>
                </a:cxn>
                <a:cxn ang="0">
                  <a:pos x="27" y="182"/>
                </a:cxn>
                <a:cxn ang="0">
                  <a:pos x="60" y="182"/>
                </a:cxn>
                <a:cxn ang="0">
                  <a:pos x="66" y="173"/>
                </a:cxn>
                <a:cxn ang="0">
                  <a:pos x="90" y="170"/>
                </a:cxn>
                <a:cxn ang="0">
                  <a:pos x="117" y="140"/>
                </a:cxn>
                <a:cxn ang="0">
                  <a:pos x="129" y="131"/>
                </a:cxn>
                <a:cxn ang="0">
                  <a:pos x="153" y="125"/>
                </a:cxn>
                <a:cxn ang="0">
                  <a:pos x="171" y="104"/>
                </a:cxn>
                <a:cxn ang="0">
                  <a:pos x="201" y="98"/>
                </a:cxn>
                <a:cxn ang="0">
                  <a:pos x="201" y="71"/>
                </a:cxn>
                <a:cxn ang="0">
                  <a:pos x="216" y="41"/>
                </a:cxn>
                <a:cxn ang="0">
                  <a:pos x="222" y="17"/>
                </a:cxn>
                <a:cxn ang="0">
                  <a:pos x="226" y="0"/>
                </a:cxn>
                <a:cxn ang="0">
                  <a:pos x="279" y="19"/>
                </a:cxn>
                <a:cxn ang="0">
                  <a:pos x="290" y="34"/>
                </a:cxn>
                <a:cxn ang="0">
                  <a:pos x="319" y="27"/>
                </a:cxn>
                <a:cxn ang="0">
                  <a:pos x="335" y="31"/>
                </a:cxn>
                <a:cxn ang="0">
                  <a:pos x="355" y="50"/>
                </a:cxn>
                <a:cxn ang="0">
                  <a:pos x="360" y="91"/>
                </a:cxn>
                <a:cxn ang="0">
                  <a:pos x="355" y="107"/>
                </a:cxn>
                <a:cxn ang="0">
                  <a:pos x="343" y="103"/>
                </a:cxn>
                <a:cxn ang="0">
                  <a:pos x="310" y="129"/>
                </a:cxn>
                <a:cxn ang="0">
                  <a:pos x="254" y="138"/>
                </a:cxn>
                <a:cxn ang="0">
                  <a:pos x="239" y="153"/>
                </a:cxn>
                <a:cxn ang="0">
                  <a:pos x="249" y="167"/>
                </a:cxn>
                <a:cxn ang="0">
                  <a:pos x="254" y="198"/>
                </a:cxn>
                <a:cxn ang="0">
                  <a:pos x="267" y="203"/>
                </a:cxn>
                <a:cxn ang="0">
                  <a:pos x="307" y="248"/>
                </a:cxn>
                <a:cxn ang="0">
                  <a:pos x="310" y="309"/>
                </a:cxn>
                <a:cxn ang="0">
                  <a:pos x="282" y="324"/>
                </a:cxn>
                <a:cxn ang="0">
                  <a:pos x="263" y="305"/>
                </a:cxn>
                <a:cxn ang="0">
                  <a:pos x="239" y="274"/>
                </a:cxn>
                <a:cxn ang="0">
                  <a:pos x="239" y="259"/>
                </a:cxn>
                <a:cxn ang="0">
                  <a:pos x="222" y="255"/>
                </a:cxn>
                <a:cxn ang="0">
                  <a:pos x="206" y="263"/>
                </a:cxn>
                <a:cxn ang="0">
                  <a:pos x="174" y="248"/>
                </a:cxn>
                <a:cxn ang="0">
                  <a:pos x="162" y="279"/>
                </a:cxn>
                <a:cxn ang="0">
                  <a:pos x="139" y="282"/>
                </a:cxn>
                <a:cxn ang="0">
                  <a:pos x="118" y="309"/>
                </a:cxn>
                <a:cxn ang="0">
                  <a:pos x="109" y="301"/>
                </a:cxn>
                <a:cxn ang="0">
                  <a:pos x="89" y="309"/>
                </a:cxn>
                <a:cxn ang="0">
                  <a:pos x="66" y="293"/>
                </a:cxn>
                <a:cxn ang="0">
                  <a:pos x="12" y="248"/>
                </a:cxn>
              </a:cxnLst>
              <a:rect l="0" t="0" r="r" b="b"/>
              <a:pathLst>
                <a:path w="360" h="324">
                  <a:moveTo>
                    <a:pt x="12" y="248"/>
                  </a:moveTo>
                  <a:lnTo>
                    <a:pt x="63" y="287"/>
                  </a:lnTo>
                  <a:lnTo>
                    <a:pt x="32" y="263"/>
                  </a:lnTo>
                  <a:lnTo>
                    <a:pt x="12" y="242"/>
                  </a:lnTo>
                  <a:lnTo>
                    <a:pt x="6" y="212"/>
                  </a:lnTo>
                  <a:lnTo>
                    <a:pt x="0" y="188"/>
                  </a:lnTo>
                  <a:lnTo>
                    <a:pt x="27" y="182"/>
                  </a:lnTo>
                  <a:lnTo>
                    <a:pt x="60" y="182"/>
                  </a:lnTo>
                  <a:lnTo>
                    <a:pt x="66" y="173"/>
                  </a:lnTo>
                  <a:lnTo>
                    <a:pt x="90" y="170"/>
                  </a:lnTo>
                  <a:lnTo>
                    <a:pt x="117" y="140"/>
                  </a:lnTo>
                  <a:lnTo>
                    <a:pt x="129" y="131"/>
                  </a:lnTo>
                  <a:lnTo>
                    <a:pt x="153" y="125"/>
                  </a:lnTo>
                  <a:lnTo>
                    <a:pt x="171" y="104"/>
                  </a:lnTo>
                  <a:lnTo>
                    <a:pt x="201" y="98"/>
                  </a:lnTo>
                  <a:lnTo>
                    <a:pt x="201" y="71"/>
                  </a:lnTo>
                  <a:lnTo>
                    <a:pt x="216" y="41"/>
                  </a:lnTo>
                  <a:lnTo>
                    <a:pt x="222" y="17"/>
                  </a:lnTo>
                  <a:lnTo>
                    <a:pt x="226" y="0"/>
                  </a:lnTo>
                  <a:lnTo>
                    <a:pt x="279" y="19"/>
                  </a:lnTo>
                  <a:lnTo>
                    <a:pt x="290" y="34"/>
                  </a:lnTo>
                  <a:lnTo>
                    <a:pt x="319" y="27"/>
                  </a:lnTo>
                  <a:lnTo>
                    <a:pt x="335" y="31"/>
                  </a:lnTo>
                  <a:lnTo>
                    <a:pt x="355" y="50"/>
                  </a:lnTo>
                  <a:lnTo>
                    <a:pt x="360" y="91"/>
                  </a:lnTo>
                  <a:lnTo>
                    <a:pt x="355" y="107"/>
                  </a:lnTo>
                  <a:lnTo>
                    <a:pt x="343" y="103"/>
                  </a:lnTo>
                  <a:lnTo>
                    <a:pt x="310" y="129"/>
                  </a:lnTo>
                  <a:lnTo>
                    <a:pt x="254" y="138"/>
                  </a:lnTo>
                  <a:lnTo>
                    <a:pt x="239" y="153"/>
                  </a:lnTo>
                  <a:lnTo>
                    <a:pt x="249" y="167"/>
                  </a:lnTo>
                  <a:lnTo>
                    <a:pt x="254" y="198"/>
                  </a:lnTo>
                  <a:lnTo>
                    <a:pt x="267" y="203"/>
                  </a:lnTo>
                  <a:lnTo>
                    <a:pt x="307" y="248"/>
                  </a:lnTo>
                  <a:lnTo>
                    <a:pt x="310" y="309"/>
                  </a:lnTo>
                  <a:lnTo>
                    <a:pt x="282" y="324"/>
                  </a:lnTo>
                  <a:lnTo>
                    <a:pt x="263" y="305"/>
                  </a:lnTo>
                  <a:lnTo>
                    <a:pt x="239" y="274"/>
                  </a:lnTo>
                  <a:lnTo>
                    <a:pt x="239" y="259"/>
                  </a:lnTo>
                  <a:lnTo>
                    <a:pt x="222" y="255"/>
                  </a:lnTo>
                  <a:lnTo>
                    <a:pt x="206" y="263"/>
                  </a:lnTo>
                  <a:lnTo>
                    <a:pt x="174" y="248"/>
                  </a:lnTo>
                  <a:lnTo>
                    <a:pt x="162" y="279"/>
                  </a:lnTo>
                  <a:lnTo>
                    <a:pt x="139" y="282"/>
                  </a:lnTo>
                  <a:lnTo>
                    <a:pt x="118" y="309"/>
                  </a:lnTo>
                  <a:lnTo>
                    <a:pt x="109" y="301"/>
                  </a:lnTo>
                  <a:lnTo>
                    <a:pt x="89" y="309"/>
                  </a:lnTo>
                  <a:lnTo>
                    <a:pt x="66" y="293"/>
                  </a:lnTo>
                  <a:lnTo>
                    <a:pt x="12" y="248"/>
                  </a:lnTo>
                  <a:close/>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61" name="Freeform 50"/>
            <p:cNvSpPr>
              <a:spLocks/>
            </p:cNvSpPr>
            <p:nvPr/>
          </p:nvSpPr>
          <p:spPr bwMode="auto">
            <a:xfrm>
              <a:off x="5778500" y="2882900"/>
              <a:ext cx="179389" cy="203199"/>
            </a:xfrm>
            <a:custGeom>
              <a:avLst/>
              <a:gdLst/>
              <a:ahLst/>
              <a:cxnLst>
                <a:cxn ang="0">
                  <a:pos x="88" y="100"/>
                </a:cxn>
                <a:cxn ang="0">
                  <a:pos x="77" y="116"/>
                </a:cxn>
                <a:cxn ang="0">
                  <a:pos x="56" y="128"/>
                </a:cxn>
                <a:cxn ang="0">
                  <a:pos x="16" y="116"/>
                </a:cxn>
                <a:cxn ang="0">
                  <a:pos x="16" y="109"/>
                </a:cxn>
                <a:cxn ang="0">
                  <a:pos x="16" y="48"/>
                </a:cxn>
                <a:cxn ang="0">
                  <a:pos x="0" y="14"/>
                </a:cxn>
                <a:cxn ang="0">
                  <a:pos x="38" y="0"/>
                </a:cxn>
                <a:cxn ang="0">
                  <a:pos x="56" y="2"/>
                </a:cxn>
                <a:cxn ang="0">
                  <a:pos x="65" y="21"/>
                </a:cxn>
                <a:cxn ang="0">
                  <a:pos x="60" y="32"/>
                </a:cxn>
                <a:cxn ang="0">
                  <a:pos x="89" y="52"/>
                </a:cxn>
                <a:cxn ang="0">
                  <a:pos x="94" y="66"/>
                </a:cxn>
                <a:cxn ang="0">
                  <a:pos x="113" y="74"/>
                </a:cxn>
                <a:cxn ang="0">
                  <a:pos x="88" y="100"/>
                </a:cxn>
              </a:cxnLst>
              <a:rect l="0" t="0" r="r" b="b"/>
              <a:pathLst>
                <a:path w="113" h="128">
                  <a:moveTo>
                    <a:pt x="88" y="100"/>
                  </a:moveTo>
                  <a:lnTo>
                    <a:pt x="77" y="116"/>
                  </a:lnTo>
                  <a:lnTo>
                    <a:pt x="56" y="128"/>
                  </a:lnTo>
                  <a:lnTo>
                    <a:pt x="16" y="116"/>
                  </a:lnTo>
                  <a:lnTo>
                    <a:pt x="16" y="109"/>
                  </a:lnTo>
                  <a:lnTo>
                    <a:pt x="16" y="48"/>
                  </a:lnTo>
                  <a:lnTo>
                    <a:pt x="0" y="14"/>
                  </a:lnTo>
                  <a:lnTo>
                    <a:pt x="38" y="0"/>
                  </a:lnTo>
                  <a:lnTo>
                    <a:pt x="56" y="2"/>
                  </a:lnTo>
                  <a:lnTo>
                    <a:pt x="65" y="21"/>
                  </a:lnTo>
                  <a:lnTo>
                    <a:pt x="60" y="32"/>
                  </a:lnTo>
                  <a:lnTo>
                    <a:pt x="89" y="52"/>
                  </a:lnTo>
                  <a:lnTo>
                    <a:pt x="94" y="66"/>
                  </a:lnTo>
                  <a:lnTo>
                    <a:pt x="113" y="74"/>
                  </a:lnTo>
                  <a:lnTo>
                    <a:pt x="88" y="10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grpSp>
      <p:sp>
        <p:nvSpPr>
          <p:cNvPr id="62" name="文本框 6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004955" y="2156778"/>
            <a:ext cx="5460725" cy="1200329"/>
          </a:xfrm>
          <a:prstGeom prst="rect">
            <a:avLst/>
          </a:prstGeom>
          <a:noFill/>
        </p:spPr>
        <p:txBody>
          <a:bodyPr wrap="square" rtlCol="0">
            <a:spAutoFit/>
          </a:bodyPr>
          <a:lstStyle/>
          <a:p>
            <a:r>
              <a:rPr lang="zh-CN" altLang="en-US" sz="3600" b="1">
                <a:solidFill>
                  <a:schemeClr val="tx1">
                    <a:lumMod val="85000"/>
                    <a:lumOff val="15000"/>
                  </a:schemeClr>
                </a:solidFill>
              </a:rPr>
              <a:t>市场需求爆发式增长</a:t>
            </a:r>
            <a:endParaRPr lang="en-US" altLang="zh-CN" sz="3600" b="1">
              <a:solidFill>
                <a:schemeClr val="tx1">
                  <a:lumMod val="85000"/>
                  <a:lumOff val="15000"/>
                </a:schemeClr>
              </a:solidFill>
            </a:endParaRPr>
          </a:p>
          <a:p>
            <a:r>
              <a:rPr lang="zh-CN" altLang="en-US" sz="3600">
                <a:solidFill>
                  <a:schemeClr val="tx1">
                    <a:lumMod val="85000"/>
                    <a:lumOff val="15000"/>
                  </a:schemeClr>
                </a:solidFill>
              </a:rPr>
              <a:t>国内市场占有率高达</a:t>
            </a:r>
            <a:r>
              <a:rPr lang="en-US" altLang="zh-CN" sz="3600">
                <a:solidFill>
                  <a:schemeClr val="tx1">
                    <a:lumMod val="85000"/>
                    <a:lumOff val="15000"/>
                  </a:schemeClr>
                </a:solidFill>
              </a:rPr>
              <a:t>80%</a:t>
            </a:r>
          </a:p>
        </p:txBody>
      </p:sp>
      <p:sp>
        <p:nvSpPr>
          <p:cNvPr id="63" name="矩形 6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004955" y="3357107"/>
            <a:ext cx="5460725" cy="752514"/>
          </a:xfrm>
          <a:prstGeom prst="rect">
            <a:avLst/>
          </a:prstGeom>
        </p:spPr>
        <p:txBody>
          <a:bodyPr wrap="square">
            <a:spAutoFit/>
          </a:bodyPr>
          <a:lstStyle/>
          <a:p>
            <a:pP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64" name="等腰三角形 6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84572" y="2441943"/>
            <a:ext cx="808014" cy="629997"/>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5816019" y="1985780"/>
            <a:ext cx="292187" cy="394283"/>
            <a:chOff x="553541" y="3091690"/>
            <a:chExt cx="593893" cy="801412"/>
          </a:xfrm>
        </p:grpSpPr>
        <p:sp>
          <p:nvSpPr>
            <p:cNvPr id="66" name="椭圆 65"/>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泪滴形 66"/>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5647410" y="4201061"/>
            <a:ext cx="292187" cy="394283"/>
            <a:chOff x="553541" y="3091690"/>
            <a:chExt cx="593893" cy="801412"/>
          </a:xfrm>
        </p:grpSpPr>
        <p:sp>
          <p:nvSpPr>
            <p:cNvPr id="70" name="椭圆 69"/>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泪滴形 70"/>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8709258" y="2281313"/>
            <a:ext cx="292187" cy="394283"/>
            <a:chOff x="553541" y="3091690"/>
            <a:chExt cx="593893" cy="801412"/>
          </a:xfrm>
        </p:grpSpPr>
        <p:sp>
          <p:nvSpPr>
            <p:cNvPr id="74" name="椭圆 73"/>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泪滴形 74"/>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6797062" y="3261640"/>
            <a:ext cx="292187" cy="394283"/>
            <a:chOff x="553541" y="3091690"/>
            <a:chExt cx="593893" cy="801412"/>
          </a:xfrm>
        </p:grpSpPr>
        <p:sp>
          <p:nvSpPr>
            <p:cNvPr id="78" name="椭圆 77"/>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泪滴形 78"/>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7725485" y="4216600"/>
            <a:ext cx="292187" cy="394283"/>
            <a:chOff x="553541" y="3091690"/>
            <a:chExt cx="593893" cy="801412"/>
          </a:xfrm>
        </p:grpSpPr>
        <p:sp>
          <p:nvSpPr>
            <p:cNvPr id="82" name="椭圆 81"/>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泪滴形 82"/>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9865560" y="3005794"/>
            <a:ext cx="292187" cy="394283"/>
            <a:chOff x="553541" y="3091690"/>
            <a:chExt cx="593893" cy="801412"/>
          </a:xfrm>
        </p:grpSpPr>
        <p:sp>
          <p:nvSpPr>
            <p:cNvPr id="86" name="椭圆 85"/>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泪滴形 86"/>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8384164" y="4913051"/>
            <a:ext cx="292187" cy="394283"/>
            <a:chOff x="553541" y="3091690"/>
            <a:chExt cx="593893" cy="801412"/>
          </a:xfrm>
        </p:grpSpPr>
        <p:sp>
          <p:nvSpPr>
            <p:cNvPr id="90" name="椭圆 89"/>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泪滴形 90"/>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9195180" y="4053749"/>
            <a:ext cx="292187" cy="394283"/>
            <a:chOff x="553541" y="3091690"/>
            <a:chExt cx="593893" cy="801412"/>
          </a:xfrm>
        </p:grpSpPr>
        <p:sp>
          <p:nvSpPr>
            <p:cNvPr id="94" name="椭圆 93"/>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泪滴形 94"/>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0796420" y="859174"/>
            <a:ext cx="292187" cy="394283"/>
            <a:chOff x="553541" y="3091690"/>
            <a:chExt cx="593893" cy="801412"/>
          </a:xfrm>
        </p:grpSpPr>
        <p:sp>
          <p:nvSpPr>
            <p:cNvPr id="98" name="椭圆 97"/>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泪滴形 98"/>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10402373" y="2021633"/>
            <a:ext cx="292187" cy="394283"/>
            <a:chOff x="553541" y="3091690"/>
            <a:chExt cx="593893" cy="801412"/>
          </a:xfrm>
        </p:grpSpPr>
        <p:sp>
          <p:nvSpPr>
            <p:cNvPr id="102" name="椭圆 101"/>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泪滴形 102"/>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7540429" y="5344495"/>
            <a:ext cx="292187" cy="394283"/>
            <a:chOff x="553541" y="3091690"/>
            <a:chExt cx="593893" cy="801412"/>
          </a:xfrm>
        </p:grpSpPr>
        <p:sp>
          <p:nvSpPr>
            <p:cNvPr id="106" name="椭圆 105"/>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泪滴形 106"/>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7995163" y="3475725"/>
            <a:ext cx="292187" cy="394283"/>
            <a:chOff x="553541" y="3091690"/>
            <a:chExt cx="593893" cy="801412"/>
          </a:xfrm>
        </p:grpSpPr>
        <p:sp>
          <p:nvSpPr>
            <p:cNvPr id="110" name="椭圆 109"/>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泪滴形 110"/>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8600285" y="3527974"/>
            <a:ext cx="292187" cy="394283"/>
            <a:chOff x="553541" y="3091690"/>
            <a:chExt cx="593893" cy="801412"/>
          </a:xfrm>
        </p:grpSpPr>
        <p:sp>
          <p:nvSpPr>
            <p:cNvPr id="114" name="椭圆 113"/>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泪滴形 114"/>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7" name="组合 116"/>
          <p:cNvGrpSpPr/>
          <p:nvPr/>
        </p:nvGrpSpPr>
        <p:grpSpPr>
          <a:xfrm>
            <a:off x="9047399" y="3004340"/>
            <a:ext cx="292187" cy="394283"/>
            <a:chOff x="553541" y="3091690"/>
            <a:chExt cx="593893" cy="801412"/>
          </a:xfrm>
        </p:grpSpPr>
        <p:sp>
          <p:nvSpPr>
            <p:cNvPr id="118" name="椭圆 117"/>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泪滴形 118"/>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9071708" y="4660976"/>
            <a:ext cx="292187" cy="394283"/>
            <a:chOff x="553541" y="3091690"/>
            <a:chExt cx="593893" cy="801412"/>
          </a:xfrm>
        </p:grpSpPr>
        <p:sp>
          <p:nvSpPr>
            <p:cNvPr id="122" name="椭圆 121"/>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泪滴形 122"/>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a:off x="8722083" y="5506643"/>
            <a:ext cx="292187" cy="394283"/>
            <a:chOff x="553541" y="3091690"/>
            <a:chExt cx="593893" cy="801412"/>
          </a:xfrm>
        </p:grpSpPr>
        <p:sp>
          <p:nvSpPr>
            <p:cNvPr id="126" name="椭圆 125"/>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泪滴形 126"/>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9622957" y="5385262"/>
            <a:ext cx="292187" cy="394283"/>
            <a:chOff x="553541" y="3091690"/>
            <a:chExt cx="593893" cy="801412"/>
          </a:xfrm>
        </p:grpSpPr>
        <p:sp>
          <p:nvSpPr>
            <p:cNvPr id="130" name="椭圆 129"/>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泪滴形 130"/>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 name="组合 132"/>
          <p:cNvGrpSpPr/>
          <p:nvPr/>
        </p:nvGrpSpPr>
        <p:grpSpPr>
          <a:xfrm>
            <a:off x="9716710" y="4577959"/>
            <a:ext cx="292187" cy="394283"/>
            <a:chOff x="553541" y="3091690"/>
            <a:chExt cx="593893" cy="801412"/>
          </a:xfrm>
        </p:grpSpPr>
        <p:sp>
          <p:nvSpPr>
            <p:cNvPr id="134" name="椭圆 133"/>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泪滴形 134"/>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10111884" y="4577189"/>
            <a:ext cx="515763" cy="695982"/>
            <a:chOff x="1463591" y="2334394"/>
            <a:chExt cx="593893" cy="801412"/>
          </a:xfrm>
        </p:grpSpPr>
        <p:sp>
          <p:nvSpPr>
            <p:cNvPr id="138" name="椭圆 137"/>
            <p:cNvSpPr/>
            <p:nvPr/>
          </p:nvSpPr>
          <p:spPr>
            <a:xfrm>
              <a:off x="1597084" y="3062004"/>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泪滴形 138"/>
            <p:cNvSpPr/>
            <p:nvPr/>
          </p:nvSpPr>
          <p:spPr>
            <a:xfrm rot="8100000">
              <a:off x="1463591" y="2334394"/>
              <a:ext cx="593893" cy="593893"/>
            </a:xfrm>
            <a:prstGeom prst="teardrop">
              <a:avLst>
                <a:gd name="adj" fmla="val 11120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1583902" y="2454705"/>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72381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6096000"/>
            <a:ext cx="12192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2" name="图片 361"/>
          <p:cNvPicPr>
            <a:picLocks noChangeAspect="1"/>
          </p:cNvPicPr>
          <p:nvPr/>
        </p:nvPicPr>
        <p:blipFill>
          <a:blip r:embed="rId2" cstate="print">
            <a:grayscl/>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561972" y="6362401"/>
            <a:ext cx="9193966" cy="473673"/>
          </a:xfrm>
          <a:prstGeom prst="rect">
            <a:avLst/>
          </a:prstGeom>
        </p:spPr>
      </p:pic>
      <p:pic>
        <p:nvPicPr>
          <p:cNvPr id="355" name="Picture 2" descr="C:\Documents and Settings\yangweizhou\桌面\舞台幕布\银奖杯.png"/>
          <p:cNvPicPr>
            <a:picLocks noChangeAspect="1" noChangeArrowheads="1"/>
          </p:cNvPicPr>
          <p:nvPr/>
        </p:nvPicPr>
        <p:blipFill>
          <a:blip r:embed="rId4" cstate="print"/>
          <a:srcRect/>
          <a:stretch>
            <a:fillRect/>
          </a:stretch>
        </p:blipFill>
        <p:spPr bwMode="auto">
          <a:xfrm>
            <a:off x="7307104" y="604160"/>
            <a:ext cx="3616618" cy="6027698"/>
          </a:xfrm>
          <a:prstGeom prst="rect">
            <a:avLst/>
          </a:prstGeom>
          <a:noFill/>
          <a:effectLst>
            <a:outerShdw blurRad="50800" dist="38100" dir="2700000" algn="tl" rotWithShape="0">
              <a:prstClr val="black">
                <a:alpha val="40000"/>
              </a:prstClr>
            </a:outerShdw>
          </a:effectLst>
        </p:spPr>
      </p:pic>
      <p:sp>
        <p:nvSpPr>
          <p:cNvPr id="356" name="文本框 35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072134" y="1632579"/>
            <a:ext cx="5740812" cy="1200329"/>
          </a:xfrm>
          <a:prstGeom prst="rect">
            <a:avLst/>
          </a:prstGeom>
          <a:noFill/>
        </p:spPr>
        <p:txBody>
          <a:bodyPr wrap="square" rtlCol="0">
            <a:spAutoFit/>
          </a:bodyPr>
          <a:lstStyle/>
          <a:p>
            <a:r>
              <a:rPr lang="zh-CN" altLang="en-US" sz="3600" b="1">
                <a:solidFill>
                  <a:schemeClr val="bg1"/>
                </a:solidFill>
              </a:rPr>
              <a:t>国际权威认证</a:t>
            </a:r>
            <a:endParaRPr lang="en-US" altLang="zh-CN" sz="3600" b="1">
              <a:solidFill>
                <a:schemeClr val="bg1"/>
              </a:solidFill>
            </a:endParaRPr>
          </a:p>
          <a:p>
            <a:r>
              <a:rPr lang="en-US" altLang="zh-CN" sz="3600">
                <a:solidFill>
                  <a:schemeClr val="bg1"/>
                </a:solidFill>
              </a:rPr>
              <a:t>2016</a:t>
            </a:r>
            <a:r>
              <a:rPr lang="zh-CN" altLang="en-US" sz="3600">
                <a:solidFill>
                  <a:schemeClr val="bg1"/>
                </a:solidFill>
              </a:rPr>
              <a:t>年非凡雇主</a:t>
            </a:r>
            <a:endParaRPr lang="en-US" altLang="zh-CN" sz="3600">
              <a:solidFill>
                <a:schemeClr val="bg1"/>
              </a:solidFill>
            </a:endParaRPr>
          </a:p>
        </p:txBody>
      </p:sp>
      <p:sp>
        <p:nvSpPr>
          <p:cNvPr id="357" name="矩形 35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072134" y="6290795"/>
            <a:ext cx="5740812" cy="372410"/>
          </a:xfrm>
          <a:prstGeom prst="rect">
            <a:avLst/>
          </a:prstGeom>
        </p:spPr>
        <p:txBody>
          <a:bodyPr wrap="square">
            <a:spAutoFit/>
          </a:bodyPr>
          <a:lstStyle/>
          <a:p>
            <a:pPr>
              <a:lnSpc>
                <a:spcPct val="130000"/>
              </a:lnSpc>
              <a:spcBef>
                <a:spcPts val="600"/>
              </a:spcBef>
            </a:pPr>
            <a:r>
              <a:rPr lang="zh-CN" altLang="en-US" sz="1400">
                <a:solidFill>
                  <a:schemeClr val="tx1">
                    <a:lumMod val="75000"/>
                    <a:lumOff val="25000"/>
                  </a:schemeClr>
                </a:solidFill>
                <a:latin typeface="+mn-ea"/>
              </a:rPr>
              <a:t>数据来源：全球</a:t>
            </a:r>
            <a:r>
              <a:rPr lang="en-US" altLang="zh-CN" sz="1400">
                <a:solidFill>
                  <a:schemeClr val="tx1">
                    <a:lumMod val="75000"/>
                    <a:lumOff val="25000"/>
                  </a:schemeClr>
                </a:solidFill>
                <a:latin typeface="+mn-ea"/>
              </a:rPr>
              <a:t>EE</a:t>
            </a:r>
            <a:r>
              <a:rPr lang="zh-CN" altLang="en-US" sz="1400">
                <a:solidFill>
                  <a:schemeClr val="tx1">
                    <a:lumMod val="75000"/>
                    <a:lumOff val="25000"/>
                  </a:schemeClr>
                </a:solidFill>
                <a:latin typeface="+mn-ea"/>
              </a:rPr>
              <a:t>调研机构</a:t>
            </a:r>
            <a:endParaRPr lang="en-US" altLang="zh-CN" sz="1400">
              <a:solidFill>
                <a:schemeClr val="tx1">
                  <a:lumMod val="75000"/>
                  <a:lumOff val="25000"/>
                </a:schemeClr>
              </a:solidFill>
              <a:latin typeface="+mn-ea"/>
            </a:endParaRPr>
          </a:p>
        </p:txBody>
      </p:sp>
      <p:sp>
        <p:nvSpPr>
          <p:cNvPr id="358" name="矩形 35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072134" y="2884637"/>
            <a:ext cx="5543819" cy="1061829"/>
          </a:xfrm>
          <a:prstGeom prst="rect">
            <a:avLst/>
          </a:prstGeom>
        </p:spPr>
        <p:txBody>
          <a:bodyPr wrap="square">
            <a:spAutoFit/>
          </a:bodyPr>
          <a:lstStyle/>
          <a:p>
            <a:pPr>
              <a:lnSpc>
                <a:spcPct val="150000"/>
              </a:lnSpc>
            </a:pPr>
            <a:r>
              <a:rPr lang="zh-CN" altLang="en-US" sz="1400">
                <a:solidFill>
                  <a:schemeClr val="bg1"/>
                </a:solidFill>
                <a:latin typeface="+mn-ea"/>
              </a:rPr>
              <a:t>由猎聘网发起的“</a:t>
            </a:r>
            <a:r>
              <a:rPr lang="en-US" altLang="zh-CN" sz="1400">
                <a:solidFill>
                  <a:schemeClr val="bg1"/>
                </a:solidFill>
                <a:latin typeface="+mn-ea"/>
              </a:rPr>
              <a:t>2015</a:t>
            </a:r>
            <a:r>
              <a:rPr lang="zh-CN" altLang="en-US" sz="1400">
                <a:solidFill>
                  <a:schemeClr val="bg1"/>
                </a:solidFill>
                <a:latin typeface="+mn-ea"/>
              </a:rPr>
              <a:t>非凡雇主”活动于</a:t>
            </a:r>
            <a:r>
              <a:rPr lang="en-US" altLang="zh-CN" sz="1400">
                <a:solidFill>
                  <a:schemeClr val="bg1"/>
                </a:solidFill>
                <a:latin typeface="+mn-ea"/>
              </a:rPr>
              <a:t>7</a:t>
            </a:r>
            <a:r>
              <a:rPr lang="zh-CN" altLang="en-US" sz="1400">
                <a:solidFill>
                  <a:schemeClr val="bg1"/>
                </a:solidFill>
                <a:latin typeface="+mn-ea"/>
              </a:rPr>
              <a:t>月</a:t>
            </a:r>
            <a:r>
              <a:rPr lang="en-US" altLang="zh-CN" sz="1400">
                <a:solidFill>
                  <a:schemeClr val="bg1"/>
                </a:solidFill>
                <a:latin typeface="+mn-ea"/>
              </a:rPr>
              <a:t>22</a:t>
            </a:r>
            <a:r>
              <a:rPr lang="zh-CN" altLang="en-US" sz="1400">
                <a:solidFill>
                  <a:schemeClr val="bg1"/>
                </a:solidFill>
                <a:latin typeface="+mn-ea"/>
              </a:rPr>
              <a:t>日正式启动，此次活动首次颠覆传统雇主评选理念，以企业当下和未来是否倡导“不一样的”工作态度为标准，寻找</a:t>
            </a:r>
            <a:r>
              <a:rPr lang="en-US" altLang="zh-CN" sz="1400">
                <a:solidFill>
                  <a:schemeClr val="bg1"/>
                </a:solidFill>
                <a:latin typeface="+mn-ea"/>
              </a:rPr>
              <a:t>40</a:t>
            </a:r>
            <a:r>
              <a:rPr lang="zh-CN" altLang="en-US" sz="1400">
                <a:solidFill>
                  <a:schemeClr val="bg1"/>
                </a:solidFill>
                <a:latin typeface="+mn-ea"/>
              </a:rPr>
              <a:t>家最具人气和实力的“非凡雇主”。</a:t>
            </a:r>
          </a:p>
        </p:txBody>
      </p:sp>
      <p:sp>
        <p:nvSpPr>
          <p:cNvPr id="359" name="等腰三角形 35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84572" y="1917744"/>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0" name="直接连接符 359"/>
          <p:cNvCxnSpPr/>
          <p:nvPr/>
        </p:nvCxnSpPr>
        <p:spPr>
          <a:xfrm>
            <a:off x="1169894" y="4131448"/>
            <a:ext cx="7933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84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362"/>
                                        </p:tgtEl>
                                        <p:attrNameLst>
                                          <p:attrName>style.visibility</p:attrName>
                                        </p:attrNameLst>
                                      </p:cBhvr>
                                      <p:to>
                                        <p:strVal val="visible"/>
                                      </p:to>
                                    </p:set>
                                    <p:animEffect transition="in" filter="fade">
                                      <p:cBhvr>
                                        <p:cTn id="7"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8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GrpSpPr>
            <a:grpSpLocks/>
          </p:cNvGrpSpPr>
          <p:nvPr/>
        </p:nvGrpSpPr>
        <p:grpSpPr bwMode="auto">
          <a:xfrm>
            <a:off x="123371" y="0"/>
            <a:ext cx="11945258" cy="7221979"/>
            <a:chOff x="617" y="1370"/>
            <a:chExt cx="4531" cy="2740"/>
          </a:xfrm>
          <a:solidFill>
            <a:schemeClr val="bg1">
              <a:lumMod val="95000"/>
            </a:schemeClr>
          </a:solidFill>
        </p:grpSpPr>
        <p:sp>
          <p:nvSpPr>
            <p:cNvPr id="142" name="Freeform 190"/>
            <p:cNvSpPr>
              <a:spLocks/>
            </p:cNvSpPr>
            <p:nvPr/>
          </p:nvSpPr>
          <p:spPr bwMode="gray">
            <a:xfrm>
              <a:off x="1599" y="163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3" name="Freeform 191"/>
            <p:cNvSpPr>
              <a:spLocks/>
            </p:cNvSpPr>
            <p:nvPr/>
          </p:nvSpPr>
          <p:spPr bwMode="gray">
            <a:xfrm>
              <a:off x="1421" y="1478"/>
              <a:ext cx="110" cy="70"/>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4" name="Freeform 192"/>
            <p:cNvSpPr>
              <a:spLocks/>
            </p:cNvSpPr>
            <p:nvPr/>
          </p:nvSpPr>
          <p:spPr bwMode="gray">
            <a:xfrm>
              <a:off x="1051" y="149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5" name="Freeform 193"/>
            <p:cNvSpPr>
              <a:spLocks/>
            </p:cNvSpPr>
            <p:nvPr/>
          </p:nvSpPr>
          <p:spPr bwMode="gray">
            <a:xfrm>
              <a:off x="1139" y="1454"/>
              <a:ext cx="122"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6" name="Freeform 194"/>
            <p:cNvSpPr>
              <a:spLocks/>
            </p:cNvSpPr>
            <p:nvPr/>
          </p:nvSpPr>
          <p:spPr bwMode="gray">
            <a:xfrm>
              <a:off x="1167" y="1618"/>
              <a:ext cx="46" cy="46"/>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7" name="Freeform 195"/>
            <p:cNvSpPr>
              <a:spLocks/>
            </p:cNvSpPr>
            <p:nvPr/>
          </p:nvSpPr>
          <p:spPr bwMode="gray">
            <a:xfrm>
              <a:off x="2641" y="2278"/>
              <a:ext cx="32"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8" name="Freeform 196"/>
            <p:cNvSpPr>
              <a:spLocks/>
            </p:cNvSpPr>
            <p:nvPr/>
          </p:nvSpPr>
          <p:spPr bwMode="gray">
            <a:xfrm>
              <a:off x="1121" y="147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9" name="Freeform 197"/>
            <p:cNvSpPr>
              <a:spLocks/>
            </p:cNvSpPr>
            <p:nvPr/>
          </p:nvSpPr>
          <p:spPr bwMode="gray">
            <a:xfrm>
              <a:off x="2107" y="2818"/>
              <a:ext cx="86"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0" name="Freeform 198"/>
            <p:cNvSpPr>
              <a:spLocks/>
            </p:cNvSpPr>
            <p:nvPr/>
          </p:nvSpPr>
          <p:spPr bwMode="gray">
            <a:xfrm>
              <a:off x="1621" y="262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1" name="Freeform 199"/>
            <p:cNvSpPr>
              <a:spLocks/>
            </p:cNvSpPr>
            <p:nvPr/>
          </p:nvSpPr>
          <p:spPr bwMode="gray">
            <a:xfrm>
              <a:off x="2099" y="303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2" name="Freeform 200"/>
            <p:cNvSpPr>
              <a:spLocks/>
            </p:cNvSpPr>
            <p:nvPr/>
          </p:nvSpPr>
          <p:spPr bwMode="gray">
            <a:xfrm>
              <a:off x="1961" y="278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3" name="Freeform 201"/>
            <p:cNvSpPr>
              <a:spLocks/>
            </p:cNvSpPr>
            <p:nvPr/>
          </p:nvSpPr>
          <p:spPr bwMode="gray">
            <a:xfrm>
              <a:off x="2011" y="274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4" name="Freeform 202"/>
            <p:cNvSpPr>
              <a:spLocks/>
            </p:cNvSpPr>
            <p:nvPr/>
          </p:nvSpPr>
          <p:spPr bwMode="gray">
            <a:xfrm>
              <a:off x="2137" y="2808"/>
              <a:ext cx="90"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5" name="Freeform 203"/>
            <p:cNvSpPr>
              <a:spLocks/>
            </p:cNvSpPr>
            <p:nvPr/>
          </p:nvSpPr>
          <p:spPr bwMode="gray">
            <a:xfrm>
              <a:off x="2087" y="284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6" name="Freeform 204"/>
            <p:cNvSpPr>
              <a:spLocks/>
            </p:cNvSpPr>
            <p:nvPr/>
          </p:nvSpPr>
          <p:spPr bwMode="gray">
            <a:xfrm>
              <a:off x="1957" y="2734"/>
              <a:ext cx="70"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7" name="Freeform 205"/>
            <p:cNvSpPr>
              <a:spLocks/>
            </p:cNvSpPr>
            <p:nvPr/>
          </p:nvSpPr>
          <p:spPr bwMode="gray">
            <a:xfrm>
              <a:off x="1855" y="271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8" name="Freeform 206"/>
            <p:cNvSpPr>
              <a:spLocks/>
            </p:cNvSpPr>
            <p:nvPr/>
          </p:nvSpPr>
          <p:spPr bwMode="gray">
            <a:xfrm>
              <a:off x="1697" y="263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9" name="Freeform 207"/>
            <p:cNvSpPr>
              <a:spLocks/>
            </p:cNvSpPr>
            <p:nvPr/>
          </p:nvSpPr>
          <p:spPr bwMode="gray">
            <a:xfrm>
              <a:off x="1609" y="2590"/>
              <a:ext cx="196"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0" name="Freeform 208"/>
            <p:cNvSpPr>
              <a:spLocks/>
            </p:cNvSpPr>
            <p:nvPr/>
          </p:nvSpPr>
          <p:spPr bwMode="gray">
            <a:xfrm>
              <a:off x="2401" y="246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1" name="Freeform 209"/>
            <p:cNvSpPr>
              <a:spLocks/>
            </p:cNvSpPr>
            <p:nvPr/>
          </p:nvSpPr>
          <p:spPr bwMode="gray">
            <a:xfrm>
              <a:off x="1967" y="2350"/>
              <a:ext cx="420" cy="174"/>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2" name="Freeform 210"/>
            <p:cNvSpPr>
              <a:spLocks/>
            </p:cNvSpPr>
            <p:nvPr/>
          </p:nvSpPr>
          <p:spPr bwMode="gray">
            <a:xfrm>
              <a:off x="1775" y="229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chemeClr val="bg1">
                <a:lumMod val="65000"/>
              </a:schemeClr>
            </a:solidFill>
            <a:ln w="6350">
              <a:noFill/>
              <a:round/>
              <a:headEnd/>
              <a:tailEnd/>
            </a:ln>
            <a:effectLst/>
          </p:spPr>
          <p:txBody>
            <a:bodyPr/>
            <a:lstStyle/>
            <a:p>
              <a:pPr>
                <a:defRPr/>
              </a:pPr>
              <a:endParaRPr lang="zh-CN" altLang="en-US">
                <a:ea typeface="宋体" charset="-122"/>
              </a:endParaRPr>
            </a:p>
          </p:txBody>
        </p:sp>
        <p:sp>
          <p:nvSpPr>
            <p:cNvPr id="163" name="Freeform 211"/>
            <p:cNvSpPr>
              <a:spLocks/>
            </p:cNvSpPr>
            <p:nvPr/>
          </p:nvSpPr>
          <p:spPr bwMode="gray">
            <a:xfrm>
              <a:off x="2133" y="2924"/>
              <a:ext cx="68" cy="56"/>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4" name="Freeform 212"/>
            <p:cNvSpPr>
              <a:spLocks/>
            </p:cNvSpPr>
            <p:nvPr/>
          </p:nvSpPr>
          <p:spPr bwMode="gray">
            <a:xfrm>
              <a:off x="2487" y="265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5" name="Freeform 213"/>
            <p:cNvSpPr>
              <a:spLocks/>
            </p:cNvSpPr>
            <p:nvPr/>
          </p:nvSpPr>
          <p:spPr bwMode="gray">
            <a:xfrm>
              <a:off x="2499" y="252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6" name="Freeform 214"/>
            <p:cNvSpPr>
              <a:spLocks/>
            </p:cNvSpPr>
            <p:nvPr/>
          </p:nvSpPr>
          <p:spPr bwMode="gray">
            <a:xfrm>
              <a:off x="2519" y="2644"/>
              <a:ext cx="24"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7" name="Freeform 215"/>
            <p:cNvSpPr>
              <a:spLocks/>
            </p:cNvSpPr>
            <p:nvPr/>
          </p:nvSpPr>
          <p:spPr bwMode="gray">
            <a:xfrm>
              <a:off x="2617" y="245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8" name="Freeform 216"/>
            <p:cNvSpPr>
              <a:spLocks/>
            </p:cNvSpPr>
            <p:nvPr/>
          </p:nvSpPr>
          <p:spPr bwMode="gray">
            <a:xfrm>
              <a:off x="1777" y="2624"/>
              <a:ext cx="80"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9" name="Freeform 217"/>
            <p:cNvSpPr>
              <a:spLocks/>
            </p:cNvSpPr>
            <p:nvPr/>
          </p:nvSpPr>
          <p:spPr bwMode="gray">
            <a:xfrm>
              <a:off x="1777" y="2624"/>
              <a:ext cx="80"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0" name="Freeform 218"/>
            <p:cNvSpPr>
              <a:spLocks/>
            </p:cNvSpPr>
            <p:nvPr/>
          </p:nvSpPr>
          <p:spPr bwMode="gray">
            <a:xfrm>
              <a:off x="925" y="1780"/>
              <a:ext cx="336"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1" name="Freeform 219"/>
            <p:cNvSpPr>
              <a:spLocks/>
            </p:cNvSpPr>
            <p:nvPr/>
          </p:nvSpPr>
          <p:spPr bwMode="gray">
            <a:xfrm>
              <a:off x="739" y="247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2" name="Freeform 220"/>
            <p:cNvSpPr>
              <a:spLocks/>
            </p:cNvSpPr>
            <p:nvPr/>
          </p:nvSpPr>
          <p:spPr bwMode="gray">
            <a:xfrm>
              <a:off x="939" y="2440"/>
              <a:ext cx="156" cy="146"/>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3" name="Freeform 221"/>
            <p:cNvSpPr>
              <a:spLocks/>
            </p:cNvSpPr>
            <p:nvPr/>
          </p:nvSpPr>
          <p:spPr bwMode="gray">
            <a:xfrm>
              <a:off x="1013" y="257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4" name="Freeform 222"/>
            <p:cNvSpPr>
              <a:spLocks/>
            </p:cNvSpPr>
            <p:nvPr/>
          </p:nvSpPr>
          <p:spPr bwMode="gray">
            <a:xfrm>
              <a:off x="963" y="252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5" name="Freeform 223"/>
            <p:cNvSpPr>
              <a:spLocks/>
            </p:cNvSpPr>
            <p:nvPr/>
          </p:nvSpPr>
          <p:spPr bwMode="gray">
            <a:xfrm>
              <a:off x="967" y="2492"/>
              <a:ext cx="18" cy="28"/>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6" name="Freeform 224"/>
            <p:cNvSpPr>
              <a:spLocks/>
            </p:cNvSpPr>
            <p:nvPr/>
          </p:nvSpPr>
          <p:spPr bwMode="gray">
            <a:xfrm>
              <a:off x="977" y="238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7" name="Freeform 225"/>
            <p:cNvSpPr>
              <a:spLocks/>
            </p:cNvSpPr>
            <p:nvPr/>
          </p:nvSpPr>
          <p:spPr bwMode="gray">
            <a:xfrm>
              <a:off x="933" y="242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8" name="Freeform 226"/>
            <p:cNvSpPr>
              <a:spLocks/>
            </p:cNvSpPr>
            <p:nvPr/>
          </p:nvSpPr>
          <p:spPr bwMode="gray">
            <a:xfrm>
              <a:off x="801" y="234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9" name="Freeform 227"/>
            <p:cNvSpPr>
              <a:spLocks/>
            </p:cNvSpPr>
            <p:nvPr/>
          </p:nvSpPr>
          <p:spPr bwMode="gray">
            <a:xfrm>
              <a:off x="737" y="2506"/>
              <a:ext cx="40"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0" name="Freeform 228"/>
            <p:cNvSpPr>
              <a:spLocks/>
            </p:cNvSpPr>
            <p:nvPr/>
          </p:nvSpPr>
          <p:spPr bwMode="gray">
            <a:xfrm>
              <a:off x="927" y="225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1" name="Freeform 229"/>
            <p:cNvSpPr>
              <a:spLocks/>
            </p:cNvSpPr>
            <p:nvPr/>
          </p:nvSpPr>
          <p:spPr bwMode="gray">
            <a:xfrm>
              <a:off x="903" y="2288"/>
              <a:ext cx="46" cy="62"/>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2" name="Freeform 230"/>
            <p:cNvSpPr>
              <a:spLocks/>
            </p:cNvSpPr>
            <p:nvPr/>
          </p:nvSpPr>
          <p:spPr bwMode="gray">
            <a:xfrm>
              <a:off x="895" y="233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3" name="Freeform 231"/>
            <p:cNvSpPr>
              <a:spLocks/>
            </p:cNvSpPr>
            <p:nvPr/>
          </p:nvSpPr>
          <p:spPr bwMode="gray">
            <a:xfrm>
              <a:off x="923" y="236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4" name="Freeform 232"/>
            <p:cNvSpPr>
              <a:spLocks/>
            </p:cNvSpPr>
            <p:nvPr/>
          </p:nvSpPr>
          <p:spPr bwMode="gray">
            <a:xfrm>
              <a:off x="719" y="224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5" name="Freeform 233"/>
            <p:cNvSpPr>
              <a:spLocks/>
            </p:cNvSpPr>
            <p:nvPr/>
          </p:nvSpPr>
          <p:spPr bwMode="gray">
            <a:xfrm>
              <a:off x="779" y="216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6" name="Freeform 234"/>
            <p:cNvSpPr>
              <a:spLocks/>
            </p:cNvSpPr>
            <p:nvPr/>
          </p:nvSpPr>
          <p:spPr bwMode="gray">
            <a:xfrm>
              <a:off x="757" y="2246"/>
              <a:ext cx="36"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7" name="Freeform 235"/>
            <p:cNvSpPr>
              <a:spLocks/>
            </p:cNvSpPr>
            <p:nvPr/>
          </p:nvSpPr>
          <p:spPr bwMode="gray">
            <a:xfrm>
              <a:off x="961" y="219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8" name="Freeform 236"/>
            <p:cNvSpPr>
              <a:spLocks/>
            </p:cNvSpPr>
            <p:nvPr/>
          </p:nvSpPr>
          <p:spPr bwMode="gray">
            <a:xfrm>
              <a:off x="1011" y="185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9" name="Freeform 237"/>
            <p:cNvSpPr>
              <a:spLocks/>
            </p:cNvSpPr>
            <p:nvPr/>
          </p:nvSpPr>
          <p:spPr bwMode="gray">
            <a:xfrm>
              <a:off x="1129" y="1828"/>
              <a:ext cx="124" cy="310"/>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0" name="Freeform 238"/>
            <p:cNvSpPr>
              <a:spLocks/>
            </p:cNvSpPr>
            <p:nvPr/>
          </p:nvSpPr>
          <p:spPr bwMode="gray">
            <a:xfrm>
              <a:off x="989" y="2266"/>
              <a:ext cx="54"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1" name="Freeform 239"/>
            <p:cNvSpPr>
              <a:spLocks/>
            </p:cNvSpPr>
            <p:nvPr/>
          </p:nvSpPr>
          <p:spPr bwMode="gray">
            <a:xfrm>
              <a:off x="1191" y="2508"/>
              <a:ext cx="224" cy="110"/>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2" name="Freeform 240"/>
            <p:cNvSpPr>
              <a:spLocks/>
            </p:cNvSpPr>
            <p:nvPr/>
          </p:nvSpPr>
          <p:spPr bwMode="gray">
            <a:xfrm>
              <a:off x="1119" y="243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3" name="Freeform 241"/>
            <p:cNvSpPr>
              <a:spLocks/>
            </p:cNvSpPr>
            <p:nvPr/>
          </p:nvSpPr>
          <p:spPr bwMode="gray">
            <a:xfrm>
              <a:off x="1107" y="252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4" name="Freeform 242"/>
            <p:cNvSpPr>
              <a:spLocks/>
            </p:cNvSpPr>
            <p:nvPr/>
          </p:nvSpPr>
          <p:spPr bwMode="gray">
            <a:xfrm>
              <a:off x="1099" y="249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5" name="Freeform 243"/>
            <p:cNvSpPr>
              <a:spLocks/>
            </p:cNvSpPr>
            <p:nvPr/>
          </p:nvSpPr>
          <p:spPr bwMode="gray">
            <a:xfrm>
              <a:off x="1013" y="241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6" name="Freeform 244"/>
            <p:cNvSpPr>
              <a:spLocks/>
            </p:cNvSpPr>
            <p:nvPr/>
          </p:nvSpPr>
          <p:spPr bwMode="gray">
            <a:xfrm>
              <a:off x="1073" y="2384"/>
              <a:ext cx="76" cy="58"/>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7" name="Freeform 245"/>
            <p:cNvSpPr>
              <a:spLocks/>
            </p:cNvSpPr>
            <p:nvPr/>
          </p:nvSpPr>
          <p:spPr bwMode="gray">
            <a:xfrm>
              <a:off x="1015" y="234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8" name="Freeform 246"/>
            <p:cNvSpPr>
              <a:spLocks/>
            </p:cNvSpPr>
            <p:nvPr/>
          </p:nvSpPr>
          <p:spPr bwMode="gray">
            <a:xfrm>
              <a:off x="1031" y="224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9" name="Freeform 247"/>
            <p:cNvSpPr>
              <a:spLocks/>
            </p:cNvSpPr>
            <p:nvPr/>
          </p:nvSpPr>
          <p:spPr bwMode="gray">
            <a:xfrm>
              <a:off x="1129" y="238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0" name="Freeform 248"/>
            <p:cNvSpPr>
              <a:spLocks/>
            </p:cNvSpPr>
            <p:nvPr/>
          </p:nvSpPr>
          <p:spPr bwMode="gray">
            <a:xfrm>
              <a:off x="1189" y="2506"/>
              <a:ext cx="42" cy="44"/>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1" name="Freeform 249"/>
            <p:cNvSpPr>
              <a:spLocks/>
            </p:cNvSpPr>
            <p:nvPr/>
          </p:nvSpPr>
          <p:spPr bwMode="gray">
            <a:xfrm>
              <a:off x="1295" y="268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2" name="Freeform 250"/>
            <p:cNvSpPr>
              <a:spLocks/>
            </p:cNvSpPr>
            <p:nvPr/>
          </p:nvSpPr>
          <p:spPr bwMode="gray">
            <a:xfrm>
              <a:off x="1389" y="288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3" name="Freeform 251"/>
            <p:cNvSpPr>
              <a:spLocks/>
            </p:cNvSpPr>
            <p:nvPr/>
          </p:nvSpPr>
          <p:spPr bwMode="gray">
            <a:xfrm>
              <a:off x="1409" y="286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4" name="Freeform 252"/>
            <p:cNvSpPr>
              <a:spLocks/>
            </p:cNvSpPr>
            <p:nvPr/>
          </p:nvSpPr>
          <p:spPr bwMode="gray">
            <a:xfrm>
              <a:off x="1515" y="279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5" name="Freeform 253"/>
            <p:cNvSpPr>
              <a:spLocks/>
            </p:cNvSpPr>
            <p:nvPr/>
          </p:nvSpPr>
          <p:spPr bwMode="gray">
            <a:xfrm>
              <a:off x="1339" y="258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6" name="Freeform 254"/>
            <p:cNvSpPr>
              <a:spLocks/>
            </p:cNvSpPr>
            <p:nvPr/>
          </p:nvSpPr>
          <p:spPr bwMode="gray">
            <a:xfrm>
              <a:off x="1295" y="2654"/>
              <a:ext cx="62" cy="72"/>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7" name="Freeform 255"/>
            <p:cNvSpPr>
              <a:spLocks/>
            </p:cNvSpPr>
            <p:nvPr/>
          </p:nvSpPr>
          <p:spPr bwMode="gray">
            <a:xfrm>
              <a:off x="1277" y="266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8" name="Freeform 256"/>
            <p:cNvSpPr>
              <a:spLocks/>
            </p:cNvSpPr>
            <p:nvPr/>
          </p:nvSpPr>
          <p:spPr bwMode="gray">
            <a:xfrm>
              <a:off x="1299" y="259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9" name="Freeform 257"/>
            <p:cNvSpPr>
              <a:spLocks/>
            </p:cNvSpPr>
            <p:nvPr/>
          </p:nvSpPr>
          <p:spPr bwMode="gray">
            <a:xfrm>
              <a:off x="1403" y="254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0" name="Freeform 258"/>
            <p:cNvSpPr>
              <a:spLocks/>
            </p:cNvSpPr>
            <p:nvPr/>
          </p:nvSpPr>
          <p:spPr bwMode="gray">
            <a:xfrm>
              <a:off x="987" y="3172"/>
              <a:ext cx="28" cy="22"/>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1" name="Freeform 259"/>
            <p:cNvSpPr>
              <a:spLocks/>
            </p:cNvSpPr>
            <p:nvPr/>
          </p:nvSpPr>
          <p:spPr bwMode="gray">
            <a:xfrm>
              <a:off x="731" y="2596"/>
              <a:ext cx="260"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2" name="Freeform 260"/>
            <p:cNvSpPr>
              <a:spLocks/>
            </p:cNvSpPr>
            <p:nvPr/>
          </p:nvSpPr>
          <p:spPr bwMode="gray">
            <a:xfrm>
              <a:off x="623" y="273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3" name="Freeform 261"/>
            <p:cNvSpPr>
              <a:spLocks/>
            </p:cNvSpPr>
            <p:nvPr/>
          </p:nvSpPr>
          <p:spPr bwMode="gray">
            <a:xfrm>
              <a:off x="617" y="2740"/>
              <a:ext cx="158" cy="182"/>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4" name="Freeform 262"/>
            <p:cNvSpPr>
              <a:spLocks/>
            </p:cNvSpPr>
            <p:nvPr/>
          </p:nvSpPr>
          <p:spPr bwMode="gray">
            <a:xfrm>
              <a:off x="631" y="293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5" name="Freeform 263"/>
            <p:cNvSpPr>
              <a:spLocks/>
            </p:cNvSpPr>
            <p:nvPr/>
          </p:nvSpPr>
          <p:spPr bwMode="gray">
            <a:xfrm>
              <a:off x="617" y="289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6" name="Freeform 264"/>
            <p:cNvSpPr>
              <a:spLocks/>
            </p:cNvSpPr>
            <p:nvPr/>
          </p:nvSpPr>
          <p:spPr bwMode="gray">
            <a:xfrm>
              <a:off x="621" y="291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7" name="Freeform 265"/>
            <p:cNvSpPr>
              <a:spLocks/>
            </p:cNvSpPr>
            <p:nvPr/>
          </p:nvSpPr>
          <p:spPr bwMode="gray">
            <a:xfrm>
              <a:off x="697" y="300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8" name="Freeform 266"/>
            <p:cNvSpPr>
              <a:spLocks/>
            </p:cNvSpPr>
            <p:nvPr/>
          </p:nvSpPr>
          <p:spPr bwMode="gray">
            <a:xfrm>
              <a:off x="679" y="2976"/>
              <a:ext cx="36" cy="44"/>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9" name="Freeform 267"/>
            <p:cNvSpPr>
              <a:spLocks/>
            </p:cNvSpPr>
            <p:nvPr/>
          </p:nvSpPr>
          <p:spPr bwMode="gray">
            <a:xfrm>
              <a:off x="647" y="2940"/>
              <a:ext cx="100" cy="70"/>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0" name="Freeform 268"/>
            <p:cNvSpPr>
              <a:spLocks/>
            </p:cNvSpPr>
            <p:nvPr/>
          </p:nvSpPr>
          <p:spPr bwMode="gray">
            <a:xfrm>
              <a:off x="735" y="296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1" name="Freeform 269"/>
            <p:cNvSpPr>
              <a:spLocks/>
            </p:cNvSpPr>
            <p:nvPr/>
          </p:nvSpPr>
          <p:spPr bwMode="gray">
            <a:xfrm>
              <a:off x="773" y="2924"/>
              <a:ext cx="74" cy="38"/>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2" name="Freeform 270"/>
            <p:cNvSpPr>
              <a:spLocks/>
            </p:cNvSpPr>
            <p:nvPr/>
          </p:nvSpPr>
          <p:spPr bwMode="gray">
            <a:xfrm>
              <a:off x="809" y="2944"/>
              <a:ext cx="32"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3" name="Freeform 271"/>
            <p:cNvSpPr>
              <a:spLocks/>
            </p:cNvSpPr>
            <p:nvPr/>
          </p:nvSpPr>
          <p:spPr bwMode="gray">
            <a:xfrm>
              <a:off x="829" y="2944"/>
              <a:ext cx="26"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4" name="Freeform 272"/>
            <p:cNvSpPr>
              <a:spLocks/>
            </p:cNvSpPr>
            <p:nvPr/>
          </p:nvSpPr>
          <p:spPr bwMode="gray">
            <a:xfrm>
              <a:off x="841" y="293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5" name="Freeform 273"/>
            <p:cNvSpPr>
              <a:spLocks/>
            </p:cNvSpPr>
            <p:nvPr/>
          </p:nvSpPr>
          <p:spPr bwMode="gray">
            <a:xfrm>
              <a:off x="683" y="261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6" name="Freeform 274"/>
            <p:cNvSpPr>
              <a:spLocks/>
            </p:cNvSpPr>
            <p:nvPr/>
          </p:nvSpPr>
          <p:spPr bwMode="gray">
            <a:xfrm>
              <a:off x="941" y="2592"/>
              <a:ext cx="52" cy="112"/>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7" name="Freeform 275"/>
            <p:cNvSpPr>
              <a:spLocks/>
            </p:cNvSpPr>
            <p:nvPr/>
          </p:nvSpPr>
          <p:spPr bwMode="gray">
            <a:xfrm>
              <a:off x="963" y="265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8" name="Freeform 276"/>
            <p:cNvSpPr>
              <a:spLocks/>
            </p:cNvSpPr>
            <p:nvPr/>
          </p:nvSpPr>
          <p:spPr bwMode="gray">
            <a:xfrm>
              <a:off x="875" y="293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9" name="Freeform 277"/>
            <p:cNvSpPr>
              <a:spLocks/>
            </p:cNvSpPr>
            <p:nvPr/>
          </p:nvSpPr>
          <p:spPr bwMode="gray">
            <a:xfrm>
              <a:off x="995" y="279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0" name="Freeform 278"/>
            <p:cNvSpPr>
              <a:spLocks/>
            </p:cNvSpPr>
            <p:nvPr/>
          </p:nvSpPr>
          <p:spPr bwMode="gray">
            <a:xfrm>
              <a:off x="829" y="2796"/>
              <a:ext cx="218" cy="162"/>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1" name="Freeform 279"/>
            <p:cNvSpPr>
              <a:spLocks/>
            </p:cNvSpPr>
            <p:nvPr/>
          </p:nvSpPr>
          <p:spPr bwMode="gray">
            <a:xfrm>
              <a:off x="961" y="293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2" name="Freeform 280"/>
            <p:cNvSpPr>
              <a:spLocks/>
            </p:cNvSpPr>
            <p:nvPr/>
          </p:nvSpPr>
          <p:spPr bwMode="gray">
            <a:xfrm>
              <a:off x="1021" y="2810"/>
              <a:ext cx="126" cy="212"/>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3" name="Freeform 281"/>
            <p:cNvSpPr>
              <a:spLocks/>
            </p:cNvSpPr>
            <p:nvPr/>
          </p:nvSpPr>
          <p:spPr bwMode="gray">
            <a:xfrm>
              <a:off x="1119" y="281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4" name="Freeform 282"/>
            <p:cNvSpPr>
              <a:spLocks/>
            </p:cNvSpPr>
            <p:nvPr/>
          </p:nvSpPr>
          <p:spPr bwMode="gray">
            <a:xfrm>
              <a:off x="1023" y="298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5" name="Freeform 283"/>
            <p:cNvSpPr>
              <a:spLocks/>
            </p:cNvSpPr>
            <p:nvPr/>
          </p:nvSpPr>
          <p:spPr bwMode="gray">
            <a:xfrm>
              <a:off x="953" y="3082"/>
              <a:ext cx="74"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6" name="Freeform 284"/>
            <p:cNvSpPr>
              <a:spLocks/>
            </p:cNvSpPr>
            <p:nvPr/>
          </p:nvSpPr>
          <p:spPr bwMode="gray">
            <a:xfrm>
              <a:off x="959" y="3084"/>
              <a:ext cx="26"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7" name="Freeform 285"/>
            <p:cNvSpPr>
              <a:spLocks/>
            </p:cNvSpPr>
            <p:nvPr/>
          </p:nvSpPr>
          <p:spPr bwMode="gray">
            <a:xfrm>
              <a:off x="977" y="306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8" name="Freeform 286"/>
            <p:cNvSpPr>
              <a:spLocks/>
            </p:cNvSpPr>
            <p:nvPr/>
          </p:nvSpPr>
          <p:spPr bwMode="gray">
            <a:xfrm>
              <a:off x="987" y="320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9" name="Freeform 287"/>
            <p:cNvSpPr>
              <a:spLocks/>
            </p:cNvSpPr>
            <p:nvPr/>
          </p:nvSpPr>
          <p:spPr bwMode="gray">
            <a:xfrm>
              <a:off x="991" y="3042"/>
              <a:ext cx="254" cy="258"/>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0" name="Freeform 288"/>
            <p:cNvSpPr>
              <a:spLocks/>
            </p:cNvSpPr>
            <p:nvPr/>
          </p:nvSpPr>
          <p:spPr bwMode="gray">
            <a:xfrm>
              <a:off x="1099" y="323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1" name="Freeform 289"/>
            <p:cNvSpPr>
              <a:spLocks/>
            </p:cNvSpPr>
            <p:nvPr/>
          </p:nvSpPr>
          <p:spPr bwMode="gray">
            <a:xfrm>
              <a:off x="985" y="334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2" name="Freeform 290"/>
            <p:cNvSpPr>
              <a:spLocks/>
            </p:cNvSpPr>
            <p:nvPr/>
          </p:nvSpPr>
          <p:spPr bwMode="gray">
            <a:xfrm>
              <a:off x="1099" y="335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3" name="Freeform 291"/>
            <p:cNvSpPr>
              <a:spLocks/>
            </p:cNvSpPr>
            <p:nvPr/>
          </p:nvSpPr>
          <p:spPr bwMode="gray">
            <a:xfrm>
              <a:off x="1377" y="2960"/>
              <a:ext cx="116" cy="164"/>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4" name="Freeform 292"/>
            <p:cNvSpPr>
              <a:spLocks/>
            </p:cNvSpPr>
            <p:nvPr/>
          </p:nvSpPr>
          <p:spPr bwMode="gray">
            <a:xfrm>
              <a:off x="1277" y="3056"/>
              <a:ext cx="106" cy="124"/>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5" name="Freeform 293"/>
            <p:cNvSpPr>
              <a:spLocks/>
            </p:cNvSpPr>
            <p:nvPr/>
          </p:nvSpPr>
          <p:spPr bwMode="gray">
            <a:xfrm>
              <a:off x="1219" y="306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6" name="Freeform 294"/>
            <p:cNvSpPr>
              <a:spLocks/>
            </p:cNvSpPr>
            <p:nvPr/>
          </p:nvSpPr>
          <p:spPr bwMode="gray">
            <a:xfrm>
              <a:off x="1271" y="288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7" name="Freeform 295"/>
            <p:cNvSpPr>
              <a:spLocks/>
            </p:cNvSpPr>
            <p:nvPr/>
          </p:nvSpPr>
          <p:spPr bwMode="gray">
            <a:xfrm>
              <a:off x="1221" y="3132"/>
              <a:ext cx="22" cy="26"/>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8" name="Freeform 296"/>
            <p:cNvSpPr>
              <a:spLocks/>
            </p:cNvSpPr>
            <p:nvPr/>
          </p:nvSpPr>
          <p:spPr bwMode="gray">
            <a:xfrm>
              <a:off x="1223" y="3150"/>
              <a:ext cx="24"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9" name="Freeform 297"/>
            <p:cNvSpPr>
              <a:spLocks/>
            </p:cNvSpPr>
            <p:nvPr/>
          </p:nvSpPr>
          <p:spPr bwMode="gray">
            <a:xfrm>
              <a:off x="1231" y="3130"/>
              <a:ext cx="126"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0" name="Freeform 298"/>
            <p:cNvSpPr>
              <a:spLocks/>
            </p:cNvSpPr>
            <p:nvPr/>
          </p:nvSpPr>
          <p:spPr bwMode="gray">
            <a:xfrm>
              <a:off x="1247" y="3264"/>
              <a:ext cx="112" cy="212"/>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1" name="Freeform 299"/>
            <p:cNvSpPr>
              <a:spLocks/>
            </p:cNvSpPr>
            <p:nvPr/>
          </p:nvSpPr>
          <p:spPr bwMode="gray">
            <a:xfrm>
              <a:off x="1045" y="3424"/>
              <a:ext cx="224" cy="176"/>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2" name="Freeform 300"/>
            <p:cNvSpPr>
              <a:spLocks/>
            </p:cNvSpPr>
            <p:nvPr/>
          </p:nvSpPr>
          <p:spPr bwMode="gray">
            <a:xfrm>
              <a:off x="1247" y="345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3" name="Freeform 301"/>
            <p:cNvSpPr>
              <a:spLocks/>
            </p:cNvSpPr>
            <p:nvPr/>
          </p:nvSpPr>
          <p:spPr bwMode="gray">
            <a:xfrm>
              <a:off x="1189" y="3500"/>
              <a:ext cx="22" cy="26"/>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4" name="Freeform 302"/>
            <p:cNvSpPr>
              <a:spLocks/>
            </p:cNvSpPr>
            <p:nvPr/>
          </p:nvSpPr>
          <p:spPr bwMode="gray">
            <a:xfrm>
              <a:off x="1177" y="332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5" name="Freeform 303"/>
            <p:cNvSpPr>
              <a:spLocks/>
            </p:cNvSpPr>
            <p:nvPr/>
          </p:nvSpPr>
          <p:spPr bwMode="gray">
            <a:xfrm>
              <a:off x="681" y="2768"/>
              <a:ext cx="210"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6" name="Freeform 304"/>
            <p:cNvSpPr>
              <a:spLocks/>
            </p:cNvSpPr>
            <p:nvPr/>
          </p:nvSpPr>
          <p:spPr bwMode="gray">
            <a:xfrm>
              <a:off x="1169" y="268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7" name="Freeform 305"/>
            <p:cNvSpPr>
              <a:spLocks/>
            </p:cNvSpPr>
            <p:nvPr/>
          </p:nvSpPr>
          <p:spPr bwMode="gray">
            <a:xfrm>
              <a:off x="1255" y="2692"/>
              <a:ext cx="40"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8" name="Freeform 306"/>
            <p:cNvSpPr>
              <a:spLocks/>
            </p:cNvSpPr>
            <p:nvPr/>
          </p:nvSpPr>
          <p:spPr bwMode="gray">
            <a:xfrm>
              <a:off x="1393" y="326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9" name="Freeform 307"/>
            <p:cNvSpPr>
              <a:spLocks/>
            </p:cNvSpPr>
            <p:nvPr/>
          </p:nvSpPr>
          <p:spPr bwMode="gray">
            <a:xfrm>
              <a:off x="2677" y="372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0" name="Freeform 308"/>
            <p:cNvSpPr>
              <a:spLocks/>
            </p:cNvSpPr>
            <p:nvPr/>
          </p:nvSpPr>
          <p:spPr bwMode="gray">
            <a:xfrm>
              <a:off x="2731" y="313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1" name="Freeform 309"/>
            <p:cNvSpPr>
              <a:spLocks/>
            </p:cNvSpPr>
            <p:nvPr/>
          </p:nvSpPr>
          <p:spPr bwMode="gray">
            <a:xfrm>
              <a:off x="2957" y="3706"/>
              <a:ext cx="74"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2" name="Freeform 310"/>
            <p:cNvSpPr>
              <a:spLocks/>
            </p:cNvSpPr>
            <p:nvPr/>
          </p:nvSpPr>
          <p:spPr bwMode="gray">
            <a:xfrm>
              <a:off x="2887" y="381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3" name="Freeform 311"/>
            <p:cNvSpPr>
              <a:spLocks/>
            </p:cNvSpPr>
            <p:nvPr/>
          </p:nvSpPr>
          <p:spPr bwMode="gray">
            <a:xfrm>
              <a:off x="2363" y="286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4" name="Freeform 312"/>
            <p:cNvSpPr>
              <a:spLocks/>
            </p:cNvSpPr>
            <p:nvPr/>
          </p:nvSpPr>
          <p:spPr bwMode="gray">
            <a:xfrm>
              <a:off x="2331" y="296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5" name="Freeform 313"/>
            <p:cNvSpPr>
              <a:spLocks/>
            </p:cNvSpPr>
            <p:nvPr/>
          </p:nvSpPr>
          <p:spPr bwMode="gray">
            <a:xfrm>
              <a:off x="2391" y="299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6" name="Freeform 314"/>
            <p:cNvSpPr>
              <a:spLocks/>
            </p:cNvSpPr>
            <p:nvPr/>
          </p:nvSpPr>
          <p:spPr bwMode="gray">
            <a:xfrm>
              <a:off x="2249" y="302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7" name="Freeform 315"/>
            <p:cNvSpPr>
              <a:spLocks/>
            </p:cNvSpPr>
            <p:nvPr/>
          </p:nvSpPr>
          <p:spPr bwMode="gray">
            <a:xfrm>
              <a:off x="2229" y="3062"/>
              <a:ext cx="120" cy="110"/>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8" name="Freeform 316"/>
            <p:cNvSpPr>
              <a:spLocks/>
            </p:cNvSpPr>
            <p:nvPr/>
          </p:nvSpPr>
          <p:spPr bwMode="gray">
            <a:xfrm>
              <a:off x="2633" y="314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9" name="Freeform 317"/>
            <p:cNvSpPr>
              <a:spLocks/>
            </p:cNvSpPr>
            <p:nvPr/>
          </p:nvSpPr>
          <p:spPr bwMode="gray">
            <a:xfrm>
              <a:off x="2513" y="311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0" name="Freeform 318"/>
            <p:cNvSpPr>
              <a:spLocks/>
            </p:cNvSpPr>
            <p:nvPr/>
          </p:nvSpPr>
          <p:spPr bwMode="gray">
            <a:xfrm>
              <a:off x="2285" y="329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1" name="Freeform 319"/>
            <p:cNvSpPr>
              <a:spLocks/>
            </p:cNvSpPr>
            <p:nvPr/>
          </p:nvSpPr>
          <p:spPr bwMode="gray">
            <a:xfrm>
              <a:off x="2353" y="308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2" name="Freeform 320"/>
            <p:cNvSpPr>
              <a:spLocks/>
            </p:cNvSpPr>
            <p:nvPr/>
          </p:nvSpPr>
          <p:spPr bwMode="gray">
            <a:xfrm>
              <a:off x="2047" y="304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3" name="Freeform 321"/>
            <p:cNvSpPr>
              <a:spLocks/>
            </p:cNvSpPr>
            <p:nvPr/>
          </p:nvSpPr>
          <p:spPr bwMode="gray">
            <a:xfrm>
              <a:off x="2179" y="3194"/>
              <a:ext cx="116" cy="32"/>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4" name="Freeform 322"/>
            <p:cNvSpPr>
              <a:spLocks/>
            </p:cNvSpPr>
            <p:nvPr/>
          </p:nvSpPr>
          <p:spPr bwMode="gray">
            <a:xfrm>
              <a:off x="4551" y="325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5" name="Freeform 323"/>
            <p:cNvSpPr>
              <a:spLocks/>
            </p:cNvSpPr>
            <p:nvPr/>
          </p:nvSpPr>
          <p:spPr bwMode="gray">
            <a:xfrm>
              <a:off x="4401" y="311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6" name="Freeform 324"/>
            <p:cNvSpPr>
              <a:spLocks/>
            </p:cNvSpPr>
            <p:nvPr/>
          </p:nvSpPr>
          <p:spPr bwMode="gray">
            <a:xfrm>
              <a:off x="4525" y="2938"/>
              <a:ext cx="176" cy="172"/>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7" name="Freeform 325"/>
            <p:cNvSpPr>
              <a:spLocks/>
            </p:cNvSpPr>
            <p:nvPr/>
          </p:nvSpPr>
          <p:spPr bwMode="gray">
            <a:xfrm>
              <a:off x="4679" y="299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8" name="Freeform 326"/>
            <p:cNvSpPr>
              <a:spLocks/>
            </p:cNvSpPr>
            <p:nvPr/>
          </p:nvSpPr>
          <p:spPr bwMode="gray">
            <a:xfrm>
              <a:off x="4711" y="3024"/>
              <a:ext cx="46" cy="56"/>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9" name="Freeform 327"/>
            <p:cNvSpPr>
              <a:spLocks/>
            </p:cNvSpPr>
            <p:nvPr/>
          </p:nvSpPr>
          <p:spPr bwMode="gray">
            <a:xfrm>
              <a:off x="4747" y="303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0" name="Freeform 328"/>
            <p:cNvSpPr>
              <a:spLocks/>
            </p:cNvSpPr>
            <p:nvPr/>
          </p:nvSpPr>
          <p:spPr bwMode="gray">
            <a:xfrm>
              <a:off x="4445" y="2936"/>
              <a:ext cx="148" cy="242"/>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1" name="Freeform 329"/>
            <p:cNvSpPr>
              <a:spLocks/>
            </p:cNvSpPr>
            <p:nvPr/>
          </p:nvSpPr>
          <p:spPr bwMode="gray">
            <a:xfrm>
              <a:off x="4405" y="310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2" name="Freeform 330"/>
            <p:cNvSpPr>
              <a:spLocks/>
            </p:cNvSpPr>
            <p:nvPr/>
          </p:nvSpPr>
          <p:spPr bwMode="gray">
            <a:xfrm>
              <a:off x="4515" y="3442"/>
              <a:ext cx="268" cy="660"/>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3" name="Freeform 331"/>
            <p:cNvSpPr>
              <a:spLocks/>
            </p:cNvSpPr>
            <p:nvPr/>
          </p:nvSpPr>
          <p:spPr bwMode="gray">
            <a:xfrm>
              <a:off x="4511" y="305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4" name="Freeform 332"/>
            <p:cNvSpPr>
              <a:spLocks/>
            </p:cNvSpPr>
            <p:nvPr/>
          </p:nvSpPr>
          <p:spPr bwMode="gray">
            <a:xfrm>
              <a:off x="4479" y="335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5" name="Freeform 333"/>
            <p:cNvSpPr>
              <a:spLocks/>
            </p:cNvSpPr>
            <p:nvPr/>
          </p:nvSpPr>
          <p:spPr bwMode="gray">
            <a:xfrm>
              <a:off x="4659" y="3404"/>
              <a:ext cx="110"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6" name="Freeform 334"/>
            <p:cNvSpPr>
              <a:spLocks/>
            </p:cNvSpPr>
            <p:nvPr/>
          </p:nvSpPr>
          <p:spPr bwMode="gray">
            <a:xfrm>
              <a:off x="4335" y="292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7" name="Freeform 335"/>
            <p:cNvSpPr>
              <a:spLocks/>
            </p:cNvSpPr>
            <p:nvPr/>
          </p:nvSpPr>
          <p:spPr bwMode="gray">
            <a:xfrm>
              <a:off x="4275" y="2880"/>
              <a:ext cx="60"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8" name="Freeform 336"/>
            <p:cNvSpPr>
              <a:spLocks/>
            </p:cNvSpPr>
            <p:nvPr/>
          </p:nvSpPr>
          <p:spPr bwMode="gray">
            <a:xfrm>
              <a:off x="4321" y="2872"/>
              <a:ext cx="14" cy="40"/>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9" name="Freeform 337"/>
            <p:cNvSpPr>
              <a:spLocks/>
            </p:cNvSpPr>
            <p:nvPr/>
          </p:nvSpPr>
          <p:spPr bwMode="gray">
            <a:xfrm>
              <a:off x="4349" y="2992"/>
              <a:ext cx="48" cy="40"/>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0" name="Freeform 338"/>
            <p:cNvSpPr>
              <a:spLocks/>
            </p:cNvSpPr>
            <p:nvPr/>
          </p:nvSpPr>
          <p:spPr bwMode="gray">
            <a:xfrm>
              <a:off x="4383" y="3010"/>
              <a:ext cx="82" cy="30"/>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1" name="Freeform 339"/>
            <p:cNvSpPr>
              <a:spLocks/>
            </p:cNvSpPr>
            <p:nvPr/>
          </p:nvSpPr>
          <p:spPr bwMode="gray">
            <a:xfrm>
              <a:off x="3961" y="268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2" name="Freeform 340"/>
            <p:cNvSpPr>
              <a:spLocks/>
            </p:cNvSpPr>
            <p:nvPr/>
          </p:nvSpPr>
          <p:spPr bwMode="gray">
            <a:xfrm>
              <a:off x="4305" y="292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3" name="Freeform 341"/>
            <p:cNvSpPr>
              <a:spLocks/>
            </p:cNvSpPr>
            <p:nvPr/>
          </p:nvSpPr>
          <p:spPr bwMode="gray">
            <a:xfrm>
              <a:off x="4293" y="2944"/>
              <a:ext cx="44"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4" name="Freeform 342"/>
            <p:cNvSpPr>
              <a:spLocks/>
            </p:cNvSpPr>
            <p:nvPr/>
          </p:nvSpPr>
          <p:spPr bwMode="gray">
            <a:xfrm>
              <a:off x="4543" y="287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5" name="Freeform 343"/>
            <p:cNvSpPr>
              <a:spLocks/>
            </p:cNvSpPr>
            <p:nvPr/>
          </p:nvSpPr>
          <p:spPr bwMode="gray">
            <a:xfrm>
              <a:off x="4505" y="286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6" name="Freeform 344"/>
            <p:cNvSpPr>
              <a:spLocks/>
            </p:cNvSpPr>
            <p:nvPr/>
          </p:nvSpPr>
          <p:spPr bwMode="gray">
            <a:xfrm>
              <a:off x="4369" y="2820"/>
              <a:ext cx="140"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7" name="Freeform 345"/>
            <p:cNvSpPr>
              <a:spLocks/>
            </p:cNvSpPr>
            <p:nvPr/>
          </p:nvSpPr>
          <p:spPr bwMode="gray">
            <a:xfrm>
              <a:off x="4605" y="1462"/>
              <a:ext cx="440" cy="658"/>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8" name="Freeform 346"/>
            <p:cNvSpPr>
              <a:spLocks/>
            </p:cNvSpPr>
            <p:nvPr/>
          </p:nvSpPr>
          <p:spPr bwMode="gray">
            <a:xfrm>
              <a:off x="4999" y="171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9" name="Freeform 347"/>
            <p:cNvSpPr>
              <a:spLocks/>
            </p:cNvSpPr>
            <p:nvPr/>
          </p:nvSpPr>
          <p:spPr bwMode="gray">
            <a:xfrm>
              <a:off x="4415" y="175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0" name="Freeform 348"/>
            <p:cNvSpPr>
              <a:spLocks/>
            </p:cNvSpPr>
            <p:nvPr/>
          </p:nvSpPr>
          <p:spPr bwMode="gray">
            <a:xfrm>
              <a:off x="4351" y="199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1" name="Freeform 349"/>
            <p:cNvSpPr>
              <a:spLocks/>
            </p:cNvSpPr>
            <p:nvPr/>
          </p:nvSpPr>
          <p:spPr bwMode="gray">
            <a:xfrm>
              <a:off x="4149" y="166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2" name="Freeform 350"/>
            <p:cNvSpPr>
              <a:spLocks/>
            </p:cNvSpPr>
            <p:nvPr/>
          </p:nvSpPr>
          <p:spPr bwMode="gray">
            <a:xfrm>
              <a:off x="4293" y="1680"/>
              <a:ext cx="68" cy="106"/>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3" name="Freeform 351"/>
            <p:cNvSpPr>
              <a:spLocks/>
            </p:cNvSpPr>
            <p:nvPr/>
          </p:nvSpPr>
          <p:spPr bwMode="gray">
            <a:xfrm>
              <a:off x="3893" y="165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4" name="Freeform 352"/>
            <p:cNvSpPr>
              <a:spLocks/>
            </p:cNvSpPr>
            <p:nvPr/>
          </p:nvSpPr>
          <p:spPr bwMode="gray">
            <a:xfrm>
              <a:off x="3949" y="170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5" name="Freeform 353"/>
            <p:cNvSpPr>
              <a:spLocks/>
            </p:cNvSpPr>
            <p:nvPr/>
          </p:nvSpPr>
          <p:spPr bwMode="gray">
            <a:xfrm>
              <a:off x="3957" y="1494"/>
              <a:ext cx="118" cy="90"/>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6" name="Freeform 354"/>
            <p:cNvSpPr>
              <a:spLocks/>
            </p:cNvSpPr>
            <p:nvPr/>
          </p:nvSpPr>
          <p:spPr bwMode="gray">
            <a:xfrm>
              <a:off x="4069" y="1454"/>
              <a:ext cx="22"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7" name="Freeform 355"/>
            <p:cNvSpPr>
              <a:spLocks/>
            </p:cNvSpPr>
            <p:nvPr/>
          </p:nvSpPr>
          <p:spPr bwMode="gray">
            <a:xfrm>
              <a:off x="4095" y="141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8" name="Freeform 356"/>
            <p:cNvSpPr>
              <a:spLocks/>
            </p:cNvSpPr>
            <p:nvPr/>
          </p:nvSpPr>
          <p:spPr bwMode="gray">
            <a:xfrm>
              <a:off x="4095" y="147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9" name="Freeform 357"/>
            <p:cNvSpPr>
              <a:spLocks/>
            </p:cNvSpPr>
            <p:nvPr/>
          </p:nvSpPr>
          <p:spPr bwMode="gray">
            <a:xfrm>
              <a:off x="4021" y="1576"/>
              <a:ext cx="20"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0" name="Freeform 358"/>
            <p:cNvSpPr>
              <a:spLocks/>
            </p:cNvSpPr>
            <p:nvPr/>
          </p:nvSpPr>
          <p:spPr bwMode="gray">
            <a:xfrm>
              <a:off x="4019" y="1596"/>
              <a:ext cx="114" cy="90"/>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1" name="Freeform 359"/>
            <p:cNvSpPr>
              <a:spLocks/>
            </p:cNvSpPr>
            <p:nvPr/>
          </p:nvSpPr>
          <p:spPr bwMode="gray">
            <a:xfrm>
              <a:off x="4199" y="146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2" name="Freeform 360"/>
            <p:cNvSpPr>
              <a:spLocks/>
            </p:cNvSpPr>
            <p:nvPr/>
          </p:nvSpPr>
          <p:spPr bwMode="gray">
            <a:xfrm>
              <a:off x="4149" y="153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3" name="Freeform 361"/>
            <p:cNvSpPr>
              <a:spLocks/>
            </p:cNvSpPr>
            <p:nvPr/>
          </p:nvSpPr>
          <p:spPr bwMode="gray">
            <a:xfrm>
              <a:off x="4225" y="1592"/>
              <a:ext cx="44"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4" name="Freeform 362"/>
            <p:cNvSpPr>
              <a:spLocks/>
            </p:cNvSpPr>
            <p:nvPr/>
          </p:nvSpPr>
          <p:spPr bwMode="gray">
            <a:xfrm>
              <a:off x="4275" y="157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5" name="Freeform 363"/>
            <p:cNvSpPr>
              <a:spLocks/>
            </p:cNvSpPr>
            <p:nvPr/>
          </p:nvSpPr>
          <p:spPr bwMode="gray">
            <a:xfrm>
              <a:off x="4185" y="137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6" name="Freeform 364"/>
            <p:cNvSpPr>
              <a:spLocks/>
            </p:cNvSpPr>
            <p:nvPr/>
          </p:nvSpPr>
          <p:spPr bwMode="gray">
            <a:xfrm>
              <a:off x="4291" y="141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7" name="Freeform 365"/>
            <p:cNvSpPr>
              <a:spLocks/>
            </p:cNvSpPr>
            <p:nvPr/>
          </p:nvSpPr>
          <p:spPr bwMode="gray">
            <a:xfrm>
              <a:off x="4417" y="142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8" name="Freeform 366"/>
            <p:cNvSpPr>
              <a:spLocks/>
            </p:cNvSpPr>
            <p:nvPr/>
          </p:nvSpPr>
          <p:spPr bwMode="gray">
            <a:xfrm>
              <a:off x="4179" y="183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9" name="Freeform 367"/>
            <p:cNvSpPr>
              <a:spLocks/>
            </p:cNvSpPr>
            <p:nvPr/>
          </p:nvSpPr>
          <p:spPr bwMode="gray">
            <a:xfrm>
              <a:off x="4431" y="167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0" name="Freeform 368"/>
            <p:cNvSpPr>
              <a:spLocks/>
            </p:cNvSpPr>
            <p:nvPr/>
          </p:nvSpPr>
          <p:spPr bwMode="gray">
            <a:xfrm>
              <a:off x="4473" y="1882"/>
              <a:ext cx="24"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1" name="Freeform 369"/>
            <p:cNvSpPr>
              <a:spLocks/>
            </p:cNvSpPr>
            <p:nvPr/>
          </p:nvSpPr>
          <p:spPr bwMode="gray">
            <a:xfrm>
              <a:off x="4463" y="140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2" name="Freeform 370"/>
            <p:cNvSpPr>
              <a:spLocks/>
            </p:cNvSpPr>
            <p:nvPr/>
          </p:nvSpPr>
          <p:spPr bwMode="gray">
            <a:xfrm>
              <a:off x="4715" y="357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3" name="Freeform 371"/>
            <p:cNvSpPr>
              <a:spLocks/>
            </p:cNvSpPr>
            <p:nvPr/>
          </p:nvSpPr>
          <p:spPr bwMode="gray">
            <a:xfrm>
              <a:off x="3651" y="177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4" name="Freeform 372"/>
            <p:cNvSpPr>
              <a:spLocks/>
            </p:cNvSpPr>
            <p:nvPr/>
          </p:nvSpPr>
          <p:spPr bwMode="gray">
            <a:xfrm>
              <a:off x="3313" y="1796"/>
              <a:ext cx="492"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5" name="Freeform 373"/>
            <p:cNvSpPr>
              <a:spLocks/>
            </p:cNvSpPr>
            <p:nvPr/>
          </p:nvSpPr>
          <p:spPr bwMode="gray">
            <a:xfrm>
              <a:off x="3863" y="240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6" name="Freeform 374"/>
            <p:cNvSpPr>
              <a:spLocks/>
            </p:cNvSpPr>
            <p:nvPr/>
          </p:nvSpPr>
          <p:spPr bwMode="gray">
            <a:xfrm>
              <a:off x="5012" y="201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grpFill/>
            <a:ln w="6350">
              <a:solidFill>
                <a:schemeClr val="bg1"/>
              </a:solidFill>
              <a:round/>
              <a:headEnd/>
              <a:tailEnd/>
            </a:ln>
          </p:spPr>
          <p:txBody>
            <a:bodyPr/>
            <a:lstStyle/>
            <a:p>
              <a:pPr>
                <a:defRPr/>
              </a:pPr>
              <a:endParaRPr lang="zh-CN" altLang="en-US">
                <a:ea typeface="宋体" charset="-122"/>
              </a:endParaRPr>
            </a:p>
          </p:txBody>
        </p:sp>
      </p:grpSp>
      <p:sp>
        <p:nvSpPr>
          <p:cNvPr id="327" name="文本框 3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828411" y="2156778"/>
            <a:ext cx="5460725" cy="1200329"/>
          </a:xfrm>
          <a:prstGeom prst="rect">
            <a:avLst/>
          </a:prstGeom>
          <a:noFill/>
        </p:spPr>
        <p:txBody>
          <a:bodyPr wrap="square" rtlCol="0">
            <a:spAutoFit/>
          </a:bodyPr>
          <a:lstStyle/>
          <a:p>
            <a:r>
              <a:rPr lang="zh-CN" altLang="en-US" sz="3600" b="1">
                <a:solidFill>
                  <a:schemeClr val="tx1">
                    <a:lumMod val="85000"/>
                    <a:lumOff val="15000"/>
                  </a:schemeClr>
                </a:solidFill>
              </a:rPr>
              <a:t>产品销售趋向国际化</a:t>
            </a:r>
            <a:endParaRPr lang="en-US" altLang="zh-CN" sz="3600" b="1">
              <a:solidFill>
                <a:schemeClr val="tx1">
                  <a:lumMod val="85000"/>
                  <a:lumOff val="15000"/>
                </a:schemeClr>
              </a:solidFill>
            </a:endParaRPr>
          </a:p>
          <a:p>
            <a:r>
              <a:rPr lang="zh-CN" altLang="en-US" sz="3600">
                <a:solidFill>
                  <a:schemeClr val="tx1">
                    <a:lumMod val="85000"/>
                    <a:lumOff val="15000"/>
                  </a:schemeClr>
                </a:solidFill>
              </a:rPr>
              <a:t>新开拓五个国家商业市场</a:t>
            </a:r>
            <a:endParaRPr lang="en-US" altLang="zh-CN" sz="3600">
              <a:solidFill>
                <a:schemeClr val="tx1">
                  <a:lumMod val="85000"/>
                  <a:lumOff val="15000"/>
                </a:schemeClr>
              </a:solidFill>
            </a:endParaRPr>
          </a:p>
        </p:txBody>
      </p:sp>
      <p:sp>
        <p:nvSpPr>
          <p:cNvPr id="328" name="矩形 32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828411" y="3357107"/>
            <a:ext cx="5460725" cy="752514"/>
          </a:xfrm>
          <a:prstGeom prst="rect">
            <a:avLst/>
          </a:prstGeom>
        </p:spPr>
        <p:txBody>
          <a:bodyPr wrap="square">
            <a:spAutoFit/>
          </a:bodyPr>
          <a:lstStyle/>
          <a:p>
            <a:pP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329" name="等腰三角形 32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5400000" flipV="1">
            <a:off x="11563943" y="2441944"/>
            <a:ext cx="808014" cy="629997"/>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0" name="组合 329"/>
          <p:cNvGrpSpPr/>
          <p:nvPr/>
        </p:nvGrpSpPr>
        <p:grpSpPr>
          <a:xfrm>
            <a:off x="3910764" y="2681294"/>
            <a:ext cx="515763" cy="695982"/>
            <a:chOff x="1463591" y="2334394"/>
            <a:chExt cx="593893" cy="801412"/>
          </a:xfrm>
        </p:grpSpPr>
        <p:sp>
          <p:nvSpPr>
            <p:cNvPr id="331" name="椭圆 330"/>
            <p:cNvSpPr/>
            <p:nvPr/>
          </p:nvSpPr>
          <p:spPr>
            <a:xfrm>
              <a:off x="1597084" y="3062004"/>
              <a:ext cx="326907" cy="73802"/>
            </a:xfrm>
            <a:prstGeom prst="ellipse">
              <a:avLst/>
            </a:prstGeom>
            <a:solidFill>
              <a:schemeClr val="tx1">
                <a:lumMod val="75000"/>
                <a:lumOff val="2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泪滴形 331"/>
            <p:cNvSpPr/>
            <p:nvPr/>
          </p:nvSpPr>
          <p:spPr>
            <a:xfrm rot="8100000">
              <a:off x="1463591" y="2334394"/>
              <a:ext cx="593893" cy="593893"/>
            </a:xfrm>
            <a:prstGeom prst="teardrop">
              <a:avLst>
                <a:gd name="adj" fmla="val 11120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p:nvPr/>
          </p:nvSpPr>
          <p:spPr>
            <a:xfrm>
              <a:off x="1583902" y="2454705"/>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4" name="组合 333"/>
          <p:cNvGrpSpPr/>
          <p:nvPr/>
        </p:nvGrpSpPr>
        <p:grpSpPr>
          <a:xfrm>
            <a:off x="1629374" y="3888802"/>
            <a:ext cx="292187" cy="394283"/>
            <a:chOff x="553541" y="3091690"/>
            <a:chExt cx="593893" cy="801412"/>
          </a:xfrm>
        </p:grpSpPr>
        <p:sp>
          <p:nvSpPr>
            <p:cNvPr id="335" name="椭圆 334"/>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泪滴形 335"/>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8" name="组合 337"/>
          <p:cNvGrpSpPr/>
          <p:nvPr/>
        </p:nvGrpSpPr>
        <p:grpSpPr>
          <a:xfrm>
            <a:off x="1810629" y="1041591"/>
            <a:ext cx="292187" cy="394283"/>
            <a:chOff x="553541" y="3091690"/>
            <a:chExt cx="593893" cy="801412"/>
          </a:xfrm>
        </p:grpSpPr>
        <p:sp>
          <p:nvSpPr>
            <p:cNvPr id="339" name="椭圆 338"/>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泪滴形 339"/>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2" name="组合 341"/>
          <p:cNvGrpSpPr/>
          <p:nvPr/>
        </p:nvGrpSpPr>
        <p:grpSpPr>
          <a:xfrm>
            <a:off x="7707028" y="1274586"/>
            <a:ext cx="292187" cy="394283"/>
            <a:chOff x="553541" y="3091690"/>
            <a:chExt cx="593893" cy="801412"/>
          </a:xfrm>
        </p:grpSpPr>
        <p:sp>
          <p:nvSpPr>
            <p:cNvPr id="343" name="椭圆 342"/>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泪滴形 343"/>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6" name="组合 345"/>
          <p:cNvGrpSpPr/>
          <p:nvPr/>
        </p:nvGrpSpPr>
        <p:grpSpPr>
          <a:xfrm>
            <a:off x="10617547" y="5245038"/>
            <a:ext cx="292187" cy="394283"/>
            <a:chOff x="553541" y="3091690"/>
            <a:chExt cx="593893" cy="801412"/>
          </a:xfrm>
        </p:grpSpPr>
        <p:sp>
          <p:nvSpPr>
            <p:cNvPr id="347" name="椭圆 346"/>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泪滴形 347"/>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0" name="组合 349"/>
          <p:cNvGrpSpPr/>
          <p:nvPr/>
        </p:nvGrpSpPr>
        <p:grpSpPr>
          <a:xfrm>
            <a:off x="10958730" y="4480790"/>
            <a:ext cx="292187" cy="394283"/>
            <a:chOff x="553541" y="3091690"/>
            <a:chExt cx="593893" cy="801412"/>
          </a:xfrm>
        </p:grpSpPr>
        <p:sp>
          <p:nvSpPr>
            <p:cNvPr id="351" name="椭圆 350"/>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泪滴形 351"/>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64712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316686" y="1226456"/>
            <a:ext cx="1654629" cy="1654629"/>
            <a:chOff x="7603778" y="1291771"/>
            <a:chExt cx="2171408" cy="2171408"/>
          </a:xfrm>
          <a:solidFill>
            <a:schemeClr val="tx1">
              <a:lumMod val="85000"/>
              <a:lumOff val="15000"/>
            </a:schemeClr>
          </a:solidFill>
        </p:grpSpPr>
        <p:sp>
          <p:nvSpPr>
            <p:cNvPr id="14" name="同心圆 13"/>
            <p:cNvSpPr/>
            <p:nvPr/>
          </p:nvSpPr>
          <p:spPr>
            <a:xfrm>
              <a:off x="7603778" y="1291771"/>
              <a:ext cx="2171408" cy="2171408"/>
            </a:xfrm>
            <a:prstGeom prst="donut">
              <a:avLst>
                <a:gd name="adj" fmla="val 18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Freeform 344"/>
            <p:cNvSpPr>
              <a:spLocks/>
            </p:cNvSpPr>
            <p:nvPr/>
          </p:nvSpPr>
          <p:spPr bwMode="auto">
            <a:xfrm>
              <a:off x="8227920" y="1919859"/>
              <a:ext cx="923125" cy="915233"/>
            </a:xfrm>
            <a:custGeom>
              <a:avLst/>
              <a:gdLst>
                <a:gd name="T0" fmla="*/ 115 w 118"/>
                <a:gd name="T1" fmla="*/ 3 h 117"/>
                <a:gd name="T2" fmla="*/ 103 w 118"/>
                <a:gd name="T3" fmla="*/ 3 h 117"/>
                <a:gd name="T4" fmla="*/ 59 w 118"/>
                <a:gd name="T5" fmla="*/ 47 h 117"/>
                <a:gd name="T6" fmla="*/ 14 w 118"/>
                <a:gd name="T7" fmla="*/ 3 h 117"/>
                <a:gd name="T8" fmla="*/ 3 w 118"/>
                <a:gd name="T9" fmla="*/ 3 h 117"/>
                <a:gd name="T10" fmla="*/ 3 w 118"/>
                <a:gd name="T11" fmla="*/ 14 h 117"/>
                <a:gd name="T12" fmla="*/ 48 w 118"/>
                <a:gd name="T13" fmla="*/ 59 h 117"/>
                <a:gd name="T14" fmla="*/ 3 w 118"/>
                <a:gd name="T15" fmla="*/ 103 h 117"/>
                <a:gd name="T16" fmla="*/ 3 w 118"/>
                <a:gd name="T17" fmla="*/ 114 h 117"/>
                <a:gd name="T18" fmla="*/ 9 w 118"/>
                <a:gd name="T19" fmla="*/ 117 h 117"/>
                <a:gd name="T20" fmla="*/ 14 w 118"/>
                <a:gd name="T21" fmla="*/ 114 h 117"/>
                <a:gd name="T22" fmla="*/ 59 w 118"/>
                <a:gd name="T23" fmla="*/ 70 h 117"/>
                <a:gd name="T24" fmla="*/ 103 w 118"/>
                <a:gd name="T25" fmla="*/ 114 h 117"/>
                <a:gd name="T26" fmla="*/ 109 w 118"/>
                <a:gd name="T27" fmla="*/ 117 h 117"/>
                <a:gd name="T28" fmla="*/ 115 w 118"/>
                <a:gd name="T29" fmla="*/ 114 h 117"/>
                <a:gd name="T30" fmla="*/ 115 w 118"/>
                <a:gd name="T31" fmla="*/ 103 h 117"/>
                <a:gd name="T32" fmla="*/ 70 w 118"/>
                <a:gd name="T33" fmla="*/ 59 h 117"/>
                <a:gd name="T34" fmla="*/ 115 w 118"/>
                <a:gd name="T35" fmla="*/ 14 h 117"/>
                <a:gd name="T36" fmla="*/ 115 w 118"/>
                <a:gd name="T37"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117">
                  <a:moveTo>
                    <a:pt x="115" y="3"/>
                  </a:moveTo>
                  <a:cubicBezTo>
                    <a:pt x="112" y="0"/>
                    <a:pt x="106" y="0"/>
                    <a:pt x="103" y="3"/>
                  </a:cubicBezTo>
                  <a:cubicBezTo>
                    <a:pt x="59" y="47"/>
                    <a:pt x="59" y="47"/>
                    <a:pt x="59" y="47"/>
                  </a:cubicBezTo>
                  <a:cubicBezTo>
                    <a:pt x="14" y="3"/>
                    <a:pt x="14" y="3"/>
                    <a:pt x="14" y="3"/>
                  </a:cubicBezTo>
                  <a:cubicBezTo>
                    <a:pt x="11" y="0"/>
                    <a:pt x="6" y="0"/>
                    <a:pt x="3" y="3"/>
                  </a:cubicBezTo>
                  <a:cubicBezTo>
                    <a:pt x="0" y="6"/>
                    <a:pt x="0" y="11"/>
                    <a:pt x="3" y="14"/>
                  </a:cubicBezTo>
                  <a:cubicBezTo>
                    <a:pt x="48" y="59"/>
                    <a:pt x="48" y="59"/>
                    <a:pt x="48" y="59"/>
                  </a:cubicBezTo>
                  <a:cubicBezTo>
                    <a:pt x="3" y="103"/>
                    <a:pt x="3" y="103"/>
                    <a:pt x="3" y="103"/>
                  </a:cubicBezTo>
                  <a:cubicBezTo>
                    <a:pt x="0" y="106"/>
                    <a:pt x="0" y="111"/>
                    <a:pt x="3" y="114"/>
                  </a:cubicBezTo>
                  <a:cubicBezTo>
                    <a:pt x="5" y="116"/>
                    <a:pt x="7" y="117"/>
                    <a:pt x="9" y="117"/>
                  </a:cubicBezTo>
                  <a:cubicBezTo>
                    <a:pt x="11" y="117"/>
                    <a:pt x="13" y="116"/>
                    <a:pt x="14" y="114"/>
                  </a:cubicBezTo>
                  <a:cubicBezTo>
                    <a:pt x="59" y="70"/>
                    <a:pt x="59" y="70"/>
                    <a:pt x="59" y="70"/>
                  </a:cubicBezTo>
                  <a:cubicBezTo>
                    <a:pt x="103" y="114"/>
                    <a:pt x="103" y="114"/>
                    <a:pt x="103" y="114"/>
                  </a:cubicBezTo>
                  <a:cubicBezTo>
                    <a:pt x="105" y="116"/>
                    <a:pt x="107" y="117"/>
                    <a:pt x="109" y="117"/>
                  </a:cubicBezTo>
                  <a:cubicBezTo>
                    <a:pt x="111" y="117"/>
                    <a:pt x="113" y="116"/>
                    <a:pt x="115" y="114"/>
                  </a:cubicBezTo>
                  <a:cubicBezTo>
                    <a:pt x="118" y="111"/>
                    <a:pt x="118" y="106"/>
                    <a:pt x="115" y="103"/>
                  </a:cubicBezTo>
                  <a:cubicBezTo>
                    <a:pt x="70" y="59"/>
                    <a:pt x="70" y="59"/>
                    <a:pt x="70" y="59"/>
                  </a:cubicBezTo>
                  <a:cubicBezTo>
                    <a:pt x="115" y="14"/>
                    <a:pt x="115" y="14"/>
                    <a:pt x="115" y="14"/>
                  </a:cubicBezTo>
                  <a:cubicBezTo>
                    <a:pt x="118" y="11"/>
                    <a:pt x="118" y="6"/>
                    <a:pt x="115"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2220686" y="1226456"/>
            <a:ext cx="1654629" cy="1654629"/>
            <a:chOff x="2052064" y="1291771"/>
            <a:chExt cx="2171408" cy="2171408"/>
          </a:xfrm>
        </p:grpSpPr>
        <p:sp>
          <p:nvSpPr>
            <p:cNvPr id="3" name="同心圆 2"/>
            <p:cNvSpPr/>
            <p:nvPr/>
          </p:nvSpPr>
          <p:spPr>
            <a:xfrm>
              <a:off x="2052064" y="1291771"/>
              <a:ext cx="2171408" cy="2171408"/>
            </a:xfrm>
            <a:prstGeom prst="donut">
              <a:avLst>
                <a:gd name="adj" fmla="val 18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Freeform 346"/>
            <p:cNvSpPr>
              <a:spLocks/>
            </p:cNvSpPr>
            <p:nvPr/>
          </p:nvSpPr>
          <p:spPr bwMode="auto">
            <a:xfrm>
              <a:off x="2656483" y="1927750"/>
              <a:ext cx="962570" cy="899450"/>
            </a:xfrm>
            <a:custGeom>
              <a:avLst/>
              <a:gdLst>
                <a:gd name="T0" fmla="*/ 120 w 124"/>
                <a:gd name="T1" fmla="*/ 3 h 115"/>
                <a:gd name="T2" fmla="*/ 109 w 124"/>
                <a:gd name="T3" fmla="*/ 5 h 115"/>
                <a:gd name="T4" fmla="*/ 40 w 124"/>
                <a:gd name="T5" fmla="*/ 94 h 115"/>
                <a:gd name="T6" fmla="*/ 15 w 124"/>
                <a:gd name="T7" fmla="*/ 64 h 115"/>
                <a:gd name="T8" fmla="*/ 3 w 124"/>
                <a:gd name="T9" fmla="*/ 63 h 115"/>
                <a:gd name="T10" fmla="*/ 2 w 124"/>
                <a:gd name="T11" fmla="*/ 75 h 115"/>
                <a:gd name="T12" fmla="*/ 34 w 124"/>
                <a:gd name="T13" fmla="*/ 112 h 115"/>
                <a:gd name="T14" fmla="*/ 40 w 124"/>
                <a:gd name="T15" fmla="*/ 115 h 115"/>
                <a:gd name="T16" fmla="*/ 41 w 124"/>
                <a:gd name="T17" fmla="*/ 115 h 115"/>
                <a:gd name="T18" fmla="*/ 47 w 124"/>
                <a:gd name="T19" fmla="*/ 112 h 115"/>
                <a:gd name="T20" fmla="*/ 121 w 124"/>
                <a:gd name="T21" fmla="*/ 14 h 115"/>
                <a:gd name="T22" fmla="*/ 120 w 124"/>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15">
                  <a:moveTo>
                    <a:pt x="120" y="3"/>
                  </a:moveTo>
                  <a:cubicBezTo>
                    <a:pt x="116" y="0"/>
                    <a:pt x="111" y="1"/>
                    <a:pt x="109" y="5"/>
                  </a:cubicBezTo>
                  <a:cubicBezTo>
                    <a:pt x="40" y="94"/>
                    <a:pt x="40" y="94"/>
                    <a:pt x="40" y="94"/>
                  </a:cubicBezTo>
                  <a:cubicBezTo>
                    <a:pt x="15" y="64"/>
                    <a:pt x="15" y="64"/>
                    <a:pt x="15" y="64"/>
                  </a:cubicBezTo>
                  <a:cubicBezTo>
                    <a:pt x="12" y="61"/>
                    <a:pt x="7" y="60"/>
                    <a:pt x="3" y="63"/>
                  </a:cubicBezTo>
                  <a:cubicBezTo>
                    <a:pt x="0" y="66"/>
                    <a:pt x="0" y="71"/>
                    <a:pt x="2" y="75"/>
                  </a:cubicBezTo>
                  <a:cubicBezTo>
                    <a:pt x="34" y="112"/>
                    <a:pt x="34" y="112"/>
                    <a:pt x="34" y="112"/>
                  </a:cubicBezTo>
                  <a:cubicBezTo>
                    <a:pt x="36" y="114"/>
                    <a:pt x="38" y="115"/>
                    <a:pt x="40" y="115"/>
                  </a:cubicBezTo>
                  <a:cubicBezTo>
                    <a:pt x="40" y="115"/>
                    <a:pt x="41" y="115"/>
                    <a:pt x="41" y="115"/>
                  </a:cubicBezTo>
                  <a:cubicBezTo>
                    <a:pt x="43" y="115"/>
                    <a:pt x="45" y="114"/>
                    <a:pt x="47" y="112"/>
                  </a:cubicBezTo>
                  <a:cubicBezTo>
                    <a:pt x="121" y="14"/>
                    <a:pt x="121" y="14"/>
                    <a:pt x="121" y="14"/>
                  </a:cubicBezTo>
                  <a:cubicBezTo>
                    <a:pt x="124" y="11"/>
                    <a:pt x="123" y="6"/>
                    <a:pt x="120" y="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矩形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080594" y="3900635"/>
            <a:ext cx="3934813" cy="1708160"/>
          </a:xfrm>
          <a:prstGeom prst="rect">
            <a:avLst/>
          </a:prstGeom>
        </p:spPr>
        <p:txBody>
          <a:bodyPr wrap="square">
            <a:spAutoFit/>
          </a:bodyPr>
          <a:lstStyle/>
          <a:p>
            <a:pPr algn="ctr">
              <a:lnSpc>
                <a:spcPct val="150000"/>
              </a:lnSpc>
            </a:pPr>
            <a:r>
              <a:rPr lang="zh-CN" altLang="en-US" sz="1400">
                <a:solidFill>
                  <a:schemeClr val="bg1"/>
                </a:solidFill>
                <a:latin typeface="+mn-ea"/>
              </a:rPr>
              <a:t>由猎聘网发起的“</a:t>
            </a:r>
            <a:r>
              <a:rPr lang="en-US" altLang="zh-CN" sz="1400">
                <a:solidFill>
                  <a:schemeClr val="bg1"/>
                </a:solidFill>
                <a:latin typeface="+mn-ea"/>
              </a:rPr>
              <a:t>2015</a:t>
            </a:r>
            <a:r>
              <a:rPr lang="zh-CN" altLang="en-US" sz="1400">
                <a:solidFill>
                  <a:schemeClr val="bg1"/>
                </a:solidFill>
                <a:latin typeface="+mn-ea"/>
              </a:rPr>
              <a:t>非凡雇主”活动于</a:t>
            </a:r>
            <a:r>
              <a:rPr lang="en-US" altLang="zh-CN" sz="1400">
                <a:solidFill>
                  <a:schemeClr val="bg1"/>
                </a:solidFill>
                <a:latin typeface="+mn-ea"/>
              </a:rPr>
              <a:t>7</a:t>
            </a:r>
            <a:r>
              <a:rPr lang="zh-CN" altLang="en-US" sz="1400">
                <a:solidFill>
                  <a:schemeClr val="bg1"/>
                </a:solidFill>
                <a:latin typeface="+mn-ea"/>
              </a:rPr>
              <a:t>月</a:t>
            </a:r>
            <a:r>
              <a:rPr lang="en-US" altLang="zh-CN" sz="1400">
                <a:solidFill>
                  <a:schemeClr val="bg1"/>
                </a:solidFill>
                <a:latin typeface="+mn-ea"/>
              </a:rPr>
              <a:t>22</a:t>
            </a:r>
            <a:r>
              <a:rPr lang="zh-CN" altLang="en-US" sz="1400">
                <a:solidFill>
                  <a:schemeClr val="bg1"/>
                </a:solidFill>
                <a:latin typeface="+mn-ea"/>
              </a:rPr>
              <a:t>日正式启动，此次活动首次颠覆传统雇主评选理念，以企业当下和未来是否倡导“不一样的”工作态度为标准，寻找</a:t>
            </a:r>
            <a:r>
              <a:rPr lang="en-US" altLang="zh-CN" sz="1400">
                <a:solidFill>
                  <a:schemeClr val="bg1"/>
                </a:solidFill>
                <a:latin typeface="+mn-ea"/>
              </a:rPr>
              <a:t>40</a:t>
            </a:r>
            <a:r>
              <a:rPr lang="zh-CN" altLang="en-US" sz="1400">
                <a:solidFill>
                  <a:schemeClr val="bg1"/>
                </a:solidFill>
                <a:latin typeface="+mn-ea"/>
              </a:rPr>
              <a:t>家最具人气和实力的“非凡雇主”。</a:t>
            </a:r>
          </a:p>
        </p:txBody>
      </p:sp>
      <p:sp>
        <p:nvSpPr>
          <p:cNvPr id="26" name="文本框 2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080594" y="3140326"/>
            <a:ext cx="3934813" cy="646331"/>
          </a:xfrm>
          <a:prstGeom prst="rect">
            <a:avLst/>
          </a:prstGeom>
          <a:noFill/>
        </p:spPr>
        <p:txBody>
          <a:bodyPr wrap="square" rtlCol="0">
            <a:spAutoFit/>
          </a:bodyPr>
          <a:lstStyle/>
          <a:p>
            <a:pPr algn="ctr"/>
            <a:r>
              <a:rPr lang="zh-CN" altLang="en-US" sz="3600">
                <a:solidFill>
                  <a:schemeClr val="bg1"/>
                </a:solidFill>
                <a:latin typeface="+mj-ea"/>
                <a:ea typeface="+mj-ea"/>
              </a:rPr>
              <a:t>非凡雇主</a:t>
            </a:r>
            <a:endParaRPr lang="en-US" altLang="zh-CN" sz="3600">
              <a:solidFill>
                <a:schemeClr val="bg1"/>
              </a:solidFill>
              <a:latin typeface="+mj-ea"/>
              <a:ea typeface="+mj-ea"/>
            </a:endParaRPr>
          </a:p>
        </p:txBody>
      </p:sp>
      <p:sp>
        <p:nvSpPr>
          <p:cNvPr id="27" name="等腰三角形 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2367025" y="-101598"/>
            <a:ext cx="1361950" cy="70305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7176594" y="3900635"/>
            <a:ext cx="3934813" cy="1708160"/>
          </a:xfrm>
          <a:prstGeom prst="rect">
            <a:avLst/>
          </a:prstGeom>
        </p:spPr>
        <p:txBody>
          <a:bodyPr wrap="square">
            <a:spAutoFit/>
          </a:bodyPr>
          <a:lstStyle/>
          <a:p>
            <a:pPr algn="ctr">
              <a:lnSpc>
                <a:spcPct val="150000"/>
              </a:lnSpc>
            </a:pPr>
            <a:r>
              <a:rPr lang="zh-CN" altLang="en-US" sz="1400">
                <a:solidFill>
                  <a:schemeClr val="tx1">
                    <a:lumMod val="75000"/>
                    <a:lumOff val="25000"/>
                  </a:schemeClr>
                </a:solidFill>
                <a:latin typeface="+mn-ea"/>
              </a:rPr>
              <a:t>由猎聘网发起的“</a:t>
            </a:r>
            <a:r>
              <a:rPr lang="en-US" altLang="zh-CN" sz="1400">
                <a:solidFill>
                  <a:schemeClr val="tx1">
                    <a:lumMod val="75000"/>
                    <a:lumOff val="25000"/>
                  </a:schemeClr>
                </a:solidFill>
                <a:latin typeface="+mn-ea"/>
              </a:rPr>
              <a:t>2015</a:t>
            </a:r>
            <a:r>
              <a:rPr lang="zh-CN" altLang="en-US" sz="1400">
                <a:solidFill>
                  <a:schemeClr val="tx1">
                    <a:lumMod val="75000"/>
                    <a:lumOff val="25000"/>
                  </a:schemeClr>
                </a:solidFill>
                <a:latin typeface="+mn-ea"/>
              </a:rPr>
              <a:t>非凡雇主”活动于</a:t>
            </a:r>
            <a:r>
              <a:rPr lang="en-US" altLang="zh-CN" sz="1400">
                <a:solidFill>
                  <a:schemeClr val="tx1">
                    <a:lumMod val="75000"/>
                    <a:lumOff val="25000"/>
                  </a:schemeClr>
                </a:solidFill>
                <a:latin typeface="+mn-ea"/>
              </a:rPr>
              <a:t>7</a:t>
            </a:r>
            <a:r>
              <a:rPr lang="zh-CN" altLang="en-US" sz="1400">
                <a:solidFill>
                  <a:schemeClr val="tx1">
                    <a:lumMod val="75000"/>
                    <a:lumOff val="25000"/>
                  </a:schemeClr>
                </a:solidFill>
                <a:latin typeface="+mn-ea"/>
              </a:rPr>
              <a:t>月</a:t>
            </a:r>
            <a:r>
              <a:rPr lang="en-US" altLang="zh-CN" sz="1400">
                <a:solidFill>
                  <a:schemeClr val="tx1">
                    <a:lumMod val="75000"/>
                    <a:lumOff val="25000"/>
                  </a:schemeClr>
                </a:solidFill>
                <a:latin typeface="+mn-ea"/>
              </a:rPr>
              <a:t>22</a:t>
            </a:r>
            <a:r>
              <a:rPr lang="zh-CN" altLang="en-US" sz="1400">
                <a:solidFill>
                  <a:schemeClr val="tx1">
                    <a:lumMod val="75000"/>
                    <a:lumOff val="25000"/>
                  </a:schemeClr>
                </a:solidFill>
                <a:latin typeface="+mn-ea"/>
              </a:rPr>
              <a:t>日正式启动，此次活动首次颠覆传统雇主评选理念，以企业当下和未来是否倡导“不一样的”工作态度为标准，寻找</a:t>
            </a:r>
            <a:r>
              <a:rPr lang="en-US" altLang="zh-CN" sz="1400">
                <a:solidFill>
                  <a:schemeClr val="tx1">
                    <a:lumMod val="75000"/>
                    <a:lumOff val="25000"/>
                  </a:schemeClr>
                </a:solidFill>
                <a:latin typeface="+mn-ea"/>
              </a:rPr>
              <a:t>40</a:t>
            </a:r>
            <a:r>
              <a:rPr lang="zh-CN" altLang="en-US" sz="1400">
                <a:solidFill>
                  <a:schemeClr val="tx1">
                    <a:lumMod val="75000"/>
                    <a:lumOff val="25000"/>
                  </a:schemeClr>
                </a:solidFill>
                <a:latin typeface="+mn-ea"/>
              </a:rPr>
              <a:t>家最具人气和实力的“非凡雇主”。</a:t>
            </a:r>
          </a:p>
        </p:txBody>
      </p:sp>
      <p:sp>
        <p:nvSpPr>
          <p:cNvPr id="29" name="文本框 2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7176594" y="3140326"/>
            <a:ext cx="3934813" cy="646331"/>
          </a:xfrm>
          <a:prstGeom prst="rect">
            <a:avLst/>
          </a:prstGeom>
          <a:noFill/>
        </p:spPr>
        <p:txBody>
          <a:bodyPr wrap="square" rtlCol="0">
            <a:spAutoFit/>
          </a:bodyPr>
          <a:lstStyle/>
          <a:p>
            <a:pPr algn="ctr"/>
            <a:r>
              <a:rPr lang="zh-CN" altLang="en-US" sz="3600">
                <a:solidFill>
                  <a:schemeClr val="tx1">
                    <a:lumMod val="85000"/>
                    <a:lumOff val="15000"/>
                  </a:schemeClr>
                </a:solidFill>
                <a:latin typeface="+mj-ea"/>
                <a:ea typeface="+mj-ea"/>
              </a:rPr>
              <a:t>非凡雇主</a:t>
            </a:r>
            <a:endParaRPr lang="en-US" altLang="zh-CN" sz="3600">
              <a:solidFill>
                <a:schemeClr val="tx1">
                  <a:lumMod val="85000"/>
                  <a:lumOff val="15000"/>
                </a:schemeClr>
              </a:solidFill>
              <a:latin typeface="+mj-ea"/>
              <a:ea typeface="+mj-ea"/>
            </a:endParaRPr>
          </a:p>
        </p:txBody>
      </p:sp>
      <p:sp>
        <p:nvSpPr>
          <p:cNvPr id="30" name="等腰三角形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0800000" flipH="1" flipV="1">
            <a:off x="8463025" y="6256547"/>
            <a:ext cx="1361950" cy="703050"/>
          </a:xfrm>
          <a:prstGeom prst="triangl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4934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44059" y="1064561"/>
            <a:ext cx="25891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3</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不足与改善计划</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45094"/>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Deficiencies And Improvement Plan</a:t>
            </a:r>
          </a:p>
        </p:txBody>
      </p:sp>
      <p:sp>
        <p:nvSpPr>
          <p:cNvPr id="6" name="文本框 5"/>
          <p:cNvSpPr txBox="1"/>
          <p:nvPr/>
        </p:nvSpPr>
        <p:spPr>
          <a:xfrm rot="5400000">
            <a:off x="7968344" y="3227746"/>
            <a:ext cx="1669142" cy="338554"/>
          </a:xfrm>
          <a:prstGeom prst="rect">
            <a:avLst/>
          </a:prstGeom>
          <a:noFill/>
        </p:spPr>
        <p:txBody>
          <a:bodyPr wrap="square" rtlCol="0">
            <a:spAutoFit/>
          </a:bodyPr>
          <a:lstStyle/>
          <a:p>
            <a:pPr algn="dist"/>
            <a:r>
              <a:rPr lang="en-US" altLang="zh-CN" sz="1600">
                <a:solidFill>
                  <a:schemeClr val="bg1"/>
                </a:solidFill>
                <a:latin typeface="+mj-ea"/>
                <a:ea typeface="+mj-ea"/>
              </a:rPr>
              <a:t>PART THREE</a:t>
            </a:r>
            <a:endParaRPr lang="zh-CN" altLang="en-US" sz="1600">
              <a:solidFill>
                <a:schemeClr val="bg1"/>
              </a:solidFill>
              <a:latin typeface="+mj-ea"/>
              <a:ea typeface="+mj-ea"/>
            </a:endParaRPr>
          </a:p>
        </p:txBody>
      </p:sp>
    </p:spTree>
    <p:extLst>
      <p:ext uri="{BB962C8B-B14F-4D97-AF65-F5344CB8AC3E}">
        <p14:creationId xmlns:p14="http://schemas.microsoft.com/office/powerpoint/2010/main" val="1049853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矩形 35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54422" y="4205436"/>
            <a:ext cx="5543819" cy="1061829"/>
          </a:xfrm>
          <a:prstGeom prst="rect">
            <a:avLst/>
          </a:prstGeom>
        </p:spPr>
        <p:txBody>
          <a:bodyPr wrap="square">
            <a:spAutoFit/>
          </a:bodyPr>
          <a:lstStyle/>
          <a:p>
            <a:pPr algn="just">
              <a:lnSpc>
                <a:spcPct val="150000"/>
              </a:lnSpc>
            </a:pPr>
            <a:r>
              <a:rPr lang="zh-CN" altLang="en-US" sz="1400">
                <a:solidFill>
                  <a:schemeClr val="tx1">
                    <a:lumMod val="85000"/>
                    <a:lumOff val="15000"/>
                  </a:schemeClr>
                </a:solidFill>
                <a:latin typeface="+mn-ea"/>
              </a:rPr>
              <a:t>由猎聘网发起的“</a:t>
            </a:r>
            <a:r>
              <a:rPr lang="en-US" altLang="zh-CN" sz="1400">
                <a:solidFill>
                  <a:schemeClr val="tx1">
                    <a:lumMod val="85000"/>
                    <a:lumOff val="15000"/>
                  </a:schemeClr>
                </a:solidFill>
                <a:latin typeface="+mn-ea"/>
              </a:rPr>
              <a:t>2015</a:t>
            </a:r>
            <a:r>
              <a:rPr lang="zh-CN" altLang="en-US" sz="1400">
                <a:solidFill>
                  <a:schemeClr val="tx1">
                    <a:lumMod val="85000"/>
                    <a:lumOff val="15000"/>
                  </a:schemeClr>
                </a:solidFill>
                <a:latin typeface="+mn-ea"/>
              </a:rPr>
              <a:t>非凡雇主”活动于</a:t>
            </a:r>
            <a:r>
              <a:rPr lang="en-US" altLang="zh-CN" sz="1400">
                <a:solidFill>
                  <a:schemeClr val="tx1">
                    <a:lumMod val="85000"/>
                    <a:lumOff val="15000"/>
                  </a:schemeClr>
                </a:solidFill>
                <a:latin typeface="+mn-ea"/>
              </a:rPr>
              <a:t>7</a:t>
            </a:r>
            <a:r>
              <a:rPr lang="zh-CN" altLang="en-US" sz="1400">
                <a:solidFill>
                  <a:schemeClr val="tx1">
                    <a:lumMod val="85000"/>
                    <a:lumOff val="15000"/>
                  </a:schemeClr>
                </a:solidFill>
                <a:latin typeface="+mn-ea"/>
              </a:rPr>
              <a:t>月</a:t>
            </a:r>
            <a:r>
              <a:rPr lang="en-US" altLang="zh-CN" sz="1400">
                <a:solidFill>
                  <a:schemeClr val="tx1">
                    <a:lumMod val="85000"/>
                    <a:lumOff val="15000"/>
                  </a:schemeClr>
                </a:solidFill>
                <a:latin typeface="+mn-ea"/>
              </a:rPr>
              <a:t>22</a:t>
            </a:r>
            <a:r>
              <a:rPr lang="zh-CN" altLang="en-US" sz="1400">
                <a:solidFill>
                  <a:schemeClr val="tx1">
                    <a:lumMod val="85000"/>
                    <a:lumOff val="15000"/>
                  </a:schemeClr>
                </a:solidFill>
                <a:latin typeface="+mn-ea"/>
              </a:rPr>
              <a:t>日正式启动，此次活动首次颠覆传统雇主评选理念，以企业当下和未来是否倡导“不一样的”工作态度为标准，寻找</a:t>
            </a:r>
            <a:r>
              <a:rPr lang="en-US" altLang="zh-CN" sz="1400">
                <a:solidFill>
                  <a:schemeClr val="tx1">
                    <a:lumMod val="85000"/>
                    <a:lumOff val="15000"/>
                  </a:schemeClr>
                </a:solidFill>
                <a:latin typeface="+mn-ea"/>
              </a:rPr>
              <a:t>40</a:t>
            </a:r>
            <a:r>
              <a:rPr lang="zh-CN" altLang="en-US" sz="1400">
                <a:solidFill>
                  <a:schemeClr val="tx1">
                    <a:lumMod val="85000"/>
                    <a:lumOff val="15000"/>
                  </a:schemeClr>
                </a:solidFill>
                <a:latin typeface="+mn-ea"/>
              </a:rPr>
              <a:t>家最具人气和实力的“非凡雇主”。</a:t>
            </a:r>
          </a:p>
        </p:txBody>
      </p:sp>
      <p:sp>
        <p:nvSpPr>
          <p:cNvPr id="356" name="圆角矩形 355"/>
          <p:cNvSpPr/>
          <p:nvPr/>
        </p:nvSpPr>
        <p:spPr>
          <a:xfrm>
            <a:off x="926992" y="3706906"/>
            <a:ext cx="1119523" cy="36858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SmilePPT</a:t>
            </a:r>
            <a:endParaRPr lang="zh-CN" altLang="en-US" sz="1400">
              <a:solidFill>
                <a:schemeClr val="bg1"/>
              </a:solidFill>
            </a:endParaRPr>
          </a:p>
        </p:txBody>
      </p:sp>
      <p:sp>
        <p:nvSpPr>
          <p:cNvPr id="357" name="矩形 35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54422" y="5397209"/>
            <a:ext cx="5543819" cy="752514"/>
          </a:xfrm>
          <a:prstGeom prst="rect">
            <a:avLst/>
          </a:prstGeom>
        </p:spPr>
        <p:txBody>
          <a:bodyPr wrap="square">
            <a:spAutoFit/>
          </a:bodyPr>
          <a:lstStyle/>
          <a:p>
            <a:pPr algn="just">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358" name="文本框 35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878285" y="686203"/>
            <a:ext cx="5544275" cy="1754326"/>
          </a:xfrm>
          <a:prstGeom prst="rect">
            <a:avLst/>
          </a:prstGeom>
          <a:noFill/>
        </p:spPr>
        <p:txBody>
          <a:bodyPr wrap="square" rtlCol="0">
            <a:spAutoFit/>
          </a:bodyPr>
          <a:lstStyle/>
          <a:p>
            <a:pPr algn="r">
              <a:lnSpc>
                <a:spcPct val="150000"/>
              </a:lnSpc>
            </a:pPr>
            <a:r>
              <a:rPr lang="zh-CN" altLang="en-US" sz="4000" b="1">
                <a:solidFill>
                  <a:schemeClr val="bg1"/>
                </a:solidFill>
                <a:latin typeface="+mn-ea"/>
              </a:rPr>
              <a:t>输入你的关键词</a:t>
            </a:r>
            <a:endParaRPr lang="en-US" altLang="zh-CN" sz="4000" b="1">
              <a:solidFill>
                <a:schemeClr val="bg1"/>
              </a:solidFill>
              <a:latin typeface="+mn-ea"/>
            </a:endParaRPr>
          </a:p>
          <a:p>
            <a:pPr algn="r">
              <a:lnSpc>
                <a:spcPct val="150000"/>
              </a:lnSpc>
            </a:pPr>
            <a:r>
              <a:rPr lang="en-US" altLang="zh-CN" sz="3200" b="1">
                <a:solidFill>
                  <a:schemeClr val="bg1"/>
                </a:solidFill>
                <a:latin typeface="+mn-ea"/>
              </a:rPr>
              <a:t>ENTER YOUR KEYWORD</a:t>
            </a:r>
          </a:p>
        </p:txBody>
      </p:sp>
      <p:sp>
        <p:nvSpPr>
          <p:cNvPr id="359" name="等腰三角形 35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821425" y="3214918"/>
            <a:ext cx="549150" cy="42816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3896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2581" r="22581"/>
          <a:stretch>
            <a:fillRect/>
          </a:stretch>
        </p:blipFill>
        <p:spPr/>
      </p:pic>
      <p:sp>
        <p:nvSpPr>
          <p:cNvPr id="141" name="矩形 14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7005864" y="1675327"/>
            <a:ext cx="3894364" cy="75251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142" name="文本框 14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7005864" y="1202647"/>
            <a:ext cx="3894364"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cxnSp>
        <p:nvCxnSpPr>
          <p:cNvPr id="6" name="直接连接符 5"/>
          <p:cNvCxnSpPr/>
          <p:nvPr/>
        </p:nvCxnSpPr>
        <p:spPr>
          <a:xfrm>
            <a:off x="5210629" y="1402702"/>
            <a:ext cx="1669143"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43" name="矩形 14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25297" y="3365166"/>
            <a:ext cx="3894364" cy="729623"/>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144" name="文本框 14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25297" y="2892486"/>
            <a:ext cx="3894364"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cxnSp>
        <p:nvCxnSpPr>
          <p:cNvPr id="145" name="直接连接符 144"/>
          <p:cNvCxnSpPr/>
          <p:nvPr/>
        </p:nvCxnSpPr>
        <p:spPr>
          <a:xfrm>
            <a:off x="5675086" y="3092541"/>
            <a:ext cx="624119"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46" name="矩形 14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852196" y="5055005"/>
            <a:ext cx="3894364" cy="729623"/>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147" name="文本框 14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852196" y="4582325"/>
            <a:ext cx="3894364"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cxnSp>
        <p:nvCxnSpPr>
          <p:cNvPr id="148" name="直接连接符 147"/>
          <p:cNvCxnSpPr/>
          <p:nvPr/>
        </p:nvCxnSpPr>
        <p:spPr>
          <a:xfrm>
            <a:off x="5109029" y="4782380"/>
            <a:ext cx="617075"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50" name="文本框 14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62778" y="5142089"/>
            <a:ext cx="3413234" cy="1200329"/>
          </a:xfrm>
          <a:prstGeom prst="rect">
            <a:avLst/>
          </a:prstGeom>
          <a:noFill/>
        </p:spPr>
        <p:txBody>
          <a:bodyPr wrap="square" rtlCol="0">
            <a:spAutoFit/>
          </a:bodyPr>
          <a:lstStyle/>
          <a:p>
            <a:pPr>
              <a:lnSpc>
                <a:spcPct val="150000"/>
              </a:lnSpc>
            </a:pPr>
            <a:r>
              <a:rPr lang="zh-CN" altLang="en-US" sz="2800" b="1">
                <a:solidFill>
                  <a:schemeClr val="bg1"/>
                </a:solidFill>
                <a:latin typeface="+mn-ea"/>
              </a:rPr>
              <a:t>输入你的关键词</a:t>
            </a:r>
            <a:endParaRPr lang="en-US" altLang="zh-CN" sz="2800" b="1">
              <a:solidFill>
                <a:schemeClr val="bg1"/>
              </a:solidFill>
              <a:latin typeface="+mn-ea"/>
            </a:endParaRPr>
          </a:p>
          <a:p>
            <a:pPr>
              <a:lnSpc>
                <a:spcPct val="150000"/>
              </a:lnSpc>
            </a:pPr>
            <a:r>
              <a:rPr lang="en-US" altLang="zh-CN" sz="2000" b="1">
                <a:solidFill>
                  <a:schemeClr val="bg1"/>
                </a:solidFill>
                <a:latin typeface="+mn-ea"/>
              </a:rPr>
              <a:t>ENTER YOUR KEYWORD</a:t>
            </a:r>
          </a:p>
        </p:txBody>
      </p:sp>
    </p:spTree>
    <p:extLst>
      <p:ext uri="{BB962C8B-B14F-4D97-AF65-F5344CB8AC3E}">
        <p14:creationId xmlns:p14="http://schemas.microsoft.com/office/powerpoint/2010/main" val="3952146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478118" y="3465957"/>
            <a:ext cx="3572851" cy="372410"/>
          </a:xfrm>
          <a:prstGeom prst="rect">
            <a:avLst/>
          </a:prstGeom>
          <a:effectLst/>
        </p:spPr>
        <p:txBody>
          <a:bodyPr wrap="square">
            <a:spAutoFit/>
          </a:bodyPr>
          <a:lstStyle/>
          <a:p>
            <a:pPr algn="dist">
              <a:lnSpc>
                <a:spcPct val="130000"/>
              </a:lnSpc>
              <a:spcBef>
                <a:spcPts val="600"/>
              </a:spcBef>
            </a:pPr>
            <a:r>
              <a:rPr lang="en-US" altLang="zh-CN" sz="1400">
                <a:solidFill>
                  <a:schemeClr val="bg1">
                    <a:alpha val="70000"/>
                  </a:schemeClr>
                </a:solidFill>
              </a:rPr>
              <a:t>ANNUAL WORK REPORT OF 201X</a:t>
            </a:r>
          </a:p>
        </p:txBody>
      </p:sp>
      <p:sp>
        <p:nvSpPr>
          <p:cNvPr id="15" name="TextBox 65"/>
          <p:cNvSpPr txBox="1"/>
          <p:nvPr/>
        </p:nvSpPr>
        <p:spPr>
          <a:xfrm>
            <a:off x="1405548" y="1678973"/>
            <a:ext cx="4225994" cy="1754326"/>
          </a:xfrm>
          <a:prstGeom prst="rect">
            <a:avLst/>
          </a:prstGeom>
          <a:noFill/>
          <a:effectLst/>
        </p:spPr>
        <p:txBody>
          <a:bodyPr wrap="square" rtlCol="0">
            <a:spAutoFit/>
          </a:bodyPr>
          <a:lstStyle/>
          <a:p>
            <a:r>
              <a:rPr lang="en-US" altLang="zh-CN" sz="6000">
                <a:ln w="3175">
                  <a:noFill/>
                </a:ln>
                <a:solidFill>
                  <a:schemeClr val="bg1"/>
                </a:solidFill>
                <a:latin typeface="+mn-ea"/>
              </a:rPr>
              <a:t>201X</a:t>
            </a:r>
            <a:r>
              <a:rPr lang="zh-CN" altLang="en-US" sz="6000">
                <a:ln w="3175">
                  <a:noFill/>
                </a:ln>
                <a:solidFill>
                  <a:schemeClr val="bg1"/>
                </a:solidFill>
                <a:latin typeface="+mn-ea"/>
              </a:rPr>
              <a:t>年</a:t>
            </a:r>
            <a:endParaRPr lang="en-US" altLang="zh-CN" sz="6000">
              <a:ln w="3175">
                <a:noFill/>
              </a:ln>
              <a:solidFill>
                <a:schemeClr val="bg1"/>
              </a:solidFill>
              <a:latin typeface="+mn-ea"/>
            </a:endParaRPr>
          </a:p>
          <a:p>
            <a:r>
              <a:rPr lang="zh-CN" altLang="en-US" sz="4800" b="1">
                <a:ln w="3175">
                  <a:noFill/>
                </a:ln>
                <a:solidFill>
                  <a:schemeClr val="bg1"/>
                </a:solidFill>
                <a:latin typeface="+mn-ea"/>
              </a:rPr>
              <a:t>年度述职汇报</a:t>
            </a:r>
          </a:p>
        </p:txBody>
      </p:sp>
      <p:cxnSp>
        <p:nvCxnSpPr>
          <p:cNvPr id="17" name="直接连接符 16"/>
          <p:cNvCxnSpPr/>
          <p:nvPr/>
        </p:nvCxnSpPr>
        <p:spPr>
          <a:xfrm>
            <a:off x="1565202" y="4027161"/>
            <a:ext cx="1003826"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1565202" y="4725927"/>
            <a:ext cx="858683" cy="368586"/>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bg1"/>
                </a:solidFill>
              </a:rPr>
              <a:t>SmilePPT</a:t>
            </a:r>
            <a:endParaRPr lang="zh-CN" altLang="en-US" sz="1100">
              <a:solidFill>
                <a:schemeClr val="bg1"/>
              </a:solidFill>
            </a:endParaRPr>
          </a:p>
        </p:txBody>
      </p:sp>
      <p:sp>
        <p:nvSpPr>
          <p:cNvPr id="20" name="矩形 19"/>
          <p:cNvSpPr/>
          <p:nvPr/>
        </p:nvSpPr>
        <p:spPr>
          <a:xfrm>
            <a:off x="9434114" y="6437478"/>
            <a:ext cx="2573140" cy="253916"/>
          </a:xfrm>
          <a:prstGeom prst="rect">
            <a:avLst/>
          </a:prstGeom>
        </p:spPr>
        <p:txBody>
          <a:bodyPr wrap="none">
            <a:spAutoFit/>
          </a:bodyPr>
          <a:lstStyle/>
          <a:p>
            <a:pPr algn="r"/>
            <a:r>
              <a:rPr lang="en-US" altLang="zh-CN" sz="1050" i="1">
                <a:solidFill>
                  <a:schemeClr val="bg1"/>
                </a:solidFill>
                <a:latin typeface="+mn-ea"/>
              </a:rPr>
              <a:t>Copyright © </a:t>
            </a:r>
            <a:r>
              <a:rPr lang="zh-CN" altLang="en-US" sz="1050" i="1">
                <a:solidFill>
                  <a:schemeClr val="bg1"/>
                </a:solidFill>
                <a:latin typeface="+mn-ea"/>
              </a:rPr>
              <a:t>呆鱼</a:t>
            </a:r>
            <a:r>
              <a:rPr lang="en-US" altLang="zh-CN" sz="1050" i="1">
                <a:solidFill>
                  <a:schemeClr val="bg1"/>
                </a:solidFill>
                <a:latin typeface="+mn-ea"/>
              </a:rPr>
              <a:t>. All rights reserved.</a:t>
            </a:r>
            <a:endParaRPr lang="zh-CN" altLang="en-US" sz="1050">
              <a:solidFill>
                <a:schemeClr val="bg1"/>
              </a:solidFill>
              <a:latin typeface="+mn-ea"/>
            </a:endParaRPr>
          </a:p>
        </p:txBody>
      </p:sp>
    </p:spTree>
    <p:extLst>
      <p:ext uri="{BB962C8B-B14F-4D97-AF65-F5344CB8AC3E}">
        <p14:creationId xmlns:p14="http://schemas.microsoft.com/office/powerpoint/2010/main" val="3932061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占位符 26"/>
          <p:cNvPicPr>
            <a:picLocks noGrp="1" noChangeAspect="1"/>
          </p:cNvPicPr>
          <p:nvPr>
            <p:ph type="pic" sz="quarter" idx="11"/>
          </p:nvPr>
        </p:nvPicPr>
        <p:blipFill>
          <a:blip r:embed="rId2" cstate="print">
            <a:grayscl/>
            <a:extLst>
              <a:ext uri="{28A0092B-C50C-407E-A947-70E740481C1C}">
                <a14:useLocalDpi xmlns:a14="http://schemas.microsoft.com/office/drawing/2010/main" val="0"/>
              </a:ext>
            </a:extLst>
          </a:blip>
          <a:srcRect l="25557" r="25557"/>
          <a:stretch>
            <a:fillRect/>
          </a:stretch>
        </p:blipFill>
        <p:spPr/>
      </p:pic>
      <p:pic>
        <p:nvPicPr>
          <p:cNvPr id="28" name="图片占位符 27"/>
          <p:cNvPicPr>
            <a:picLocks noGrp="1" noChangeAspect="1"/>
          </p:cNvPicPr>
          <p:nvPr>
            <p:ph type="pic" sz="quarter" idx="12"/>
          </p:nvPr>
        </p:nvPicPr>
        <p:blipFill>
          <a:blip r:embed="rId3" cstate="print">
            <a:grayscl/>
            <a:extLst>
              <a:ext uri="{28A0092B-C50C-407E-A947-70E740481C1C}">
                <a14:useLocalDpi xmlns:a14="http://schemas.microsoft.com/office/drawing/2010/main" val="0"/>
              </a:ext>
            </a:extLst>
          </a:blip>
          <a:srcRect l="24749" r="24749"/>
          <a:stretch>
            <a:fillRect/>
          </a:stretch>
        </p:blipFill>
        <p:spPr/>
      </p:pic>
      <p:pic>
        <p:nvPicPr>
          <p:cNvPr id="29" name="图片占位符 28"/>
          <p:cNvPicPr>
            <a:picLocks noGrp="1" noChangeAspect="1"/>
          </p:cNvPicPr>
          <p:nvPr>
            <p:ph type="pic" sz="quarter" idx="13"/>
          </p:nvPr>
        </p:nvPicPr>
        <p:blipFill>
          <a:blip r:embed="rId4" cstate="print">
            <a:grayscl/>
            <a:extLst>
              <a:ext uri="{28A0092B-C50C-407E-A947-70E740481C1C}">
                <a14:useLocalDpi xmlns:a14="http://schemas.microsoft.com/office/drawing/2010/main" val="0"/>
              </a:ext>
            </a:extLst>
          </a:blip>
          <a:srcRect l="24765" r="24765"/>
          <a:stretch>
            <a:fillRect/>
          </a:stretch>
        </p:blipFill>
        <p:spPr/>
      </p:pic>
      <p:pic>
        <p:nvPicPr>
          <p:cNvPr id="30" name="图片占位符 29"/>
          <p:cNvPicPr>
            <a:picLocks noGrp="1" noChangeAspect="1"/>
          </p:cNvPicPr>
          <p:nvPr>
            <p:ph type="pic" sz="quarter" idx="14"/>
          </p:nvPr>
        </p:nvPicPr>
        <p:blipFill>
          <a:blip r:embed="rId5" cstate="print">
            <a:grayscl/>
            <a:extLst>
              <a:ext uri="{28A0092B-C50C-407E-A947-70E740481C1C}">
                <a14:useLocalDpi xmlns:a14="http://schemas.microsoft.com/office/drawing/2010/main" val="0"/>
              </a:ext>
            </a:extLst>
          </a:blip>
          <a:srcRect l="24744" r="24744"/>
          <a:stretch>
            <a:fillRect/>
          </a:stretch>
        </p:blipFill>
        <p:spPr/>
      </p:pic>
      <p:sp>
        <p:nvSpPr>
          <p:cNvPr id="7" name="矩形 6"/>
          <p:cNvSpPr/>
          <p:nvPr/>
        </p:nvSpPr>
        <p:spPr>
          <a:xfrm>
            <a:off x="841828" y="2399289"/>
            <a:ext cx="2474235" cy="326571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403600" y="2399289"/>
            <a:ext cx="2474235" cy="326571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5372" y="2399289"/>
            <a:ext cx="2474235" cy="326571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527143" y="4305300"/>
            <a:ext cx="2823029" cy="158988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136075" y="3358075"/>
            <a:ext cx="1885741" cy="1852815"/>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cupidatatum.</a:t>
            </a:r>
          </a:p>
        </p:txBody>
      </p:sp>
      <p:sp>
        <p:nvSpPr>
          <p:cNvPr id="19" name="文本框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136075" y="2885395"/>
            <a:ext cx="1885741" cy="400110"/>
          </a:xfrm>
          <a:prstGeom prst="rect">
            <a:avLst/>
          </a:prstGeom>
          <a:noFill/>
        </p:spPr>
        <p:txBody>
          <a:bodyPr wrap="square" rtlCol="0">
            <a:spAutoFit/>
          </a:bodyPr>
          <a:lstStyle/>
          <a:p>
            <a:r>
              <a:rPr lang="zh-CN" altLang="en-US" sz="2000" b="1">
                <a:solidFill>
                  <a:schemeClr val="bg1"/>
                </a:solidFill>
              </a:rPr>
              <a:t>关键词</a:t>
            </a:r>
            <a:endParaRPr lang="en-US" altLang="zh-CN" sz="2000">
              <a:solidFill>
                <a:schemeClr val="bg1"/>
              </a:solidFill>
            </a:endParaRPr>
          </a:p>
        </p:txBody>
      </p:sp>
      <p:sp>
        <p:nvSpPr>
          <p:cNvPr id="20" name="矩形 1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3697847" y="3358075"/>
            <a:ext cx="1885741" cy="1852815"/>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cupidatatum.</a:t>
            </a:r>
          </a:p>
        </p:txBody>
      </p:sp>
      <p:sp>
        <p:nvSpPr>
          <p:cNvPr id="21" name="文本框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697847" y="2885395"/>
            <a:ext cx="1885741" cy="400110"/>
          </a:xfrm>
          <a:prstGeom prst="rect">
            <a:avLst/>
          </a:prstGeom>
          <a:noFill/>
        </p:spPr>
        <p:txBody>
          <a:bodyPr wrap="square" rtlCol="0">
            <a:spAutoFit/>
          </a:bodyPr>
          <a:lstStyle/>
          <a:p>
            <a:r>
              <a:rPr lang="zh-CN" altLang="en-US" sz="2000" b="1">
                <a:solidFill>
                  <a:schemeClr val="bg1"/>
                </a:solidFill>
              </a:rPr>
              <a:t>关键词</a:t>
            </a:r>
            <a:endParaRPr lang="en-US" altLang="zh-CN" sz="2000">
              <a:solidFill>
                <a:schemeClr val="bg1"/>
              </a:solidFill>
            </a:endParaRPr>
          </a:p>
        </p:txBody>
      </p:sp>
      <p:sp>
        <p:nvSpPr>
          <p:cNvPr id="22" name="矩形 2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259619" y="3358075"/>
            <a:ext cx="1885741" cy="1852815"/>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cupidatatum.</a:t>
            </a:r>
          </a:p>
        </p:txBody>
      </p:sp>
      <p:sp>
        <p:nvSpPr>
          <p:cNvPr id="23" name="文本框 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259619" y="2885395"/>
            <a:ext cx="1885741" cy="400110"/>
          </a:xfrm>
          <a:prstGeom prst="rect">
            <a:avLst/>
          </a:prstGeom>
          <a:noFill/>
        </p:spPr>
        <p:txBody>
          <a:bodyPr wrap="square" rtlCol="0">
            <a:spAutoFit/>
          </a:bodyPr>
          <a:lstStyle/>
          <a:p>
            <a:r>
              <a:rPr lang="zh-CN" altLang="en-US" sz="2000" b="1">
                <a:solidFill>
                  <a:schemeClr val="bg1"/>
                </a:solidFill>
              </a:rPr>
              <a:t>关键词</a:t>
            </a:r>
            <a:endParaRPr lang="en-US" altLang="zh-CN" sz="2000">
              <a:solidFill>
                <a:schemeClr val="bg1"/>
              </a:solidFill>
            </a:endParaRPr>
          </a:p>
        </p:txBody>
      </p:sp>
      <p:sp>
        <p:nvSpPr>
          <p:cNvPr id="24" name="矩形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833427" y="4965784"/>
            <a:ext cx="2210460" cy="752514"/>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a:t>
            </a:r>
          </a:p>
        </p:txBody>
      </p:sp>
      <p:sp>
        <p:nvSpPr>
          <p:cNvPr id="25" name="文本框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833427" y="4493104"/>
            <a:ext cx="2210460" cy="400110"/>
          </a:xfrm>
          <a:prstGeom prst="rect">
            <a:avLst/>
          </a:prstGeom>
          <a:noFill/>
        </p:spPr>
        <p:txBody>
          <a:bodyPr wrap="square" rtlCol="0">
            <a:spAutoFit/>
          </a:bodyPr>
          <a:lstStyle/>
          <a:p>
            <a:r>
              <a:rPr lang="zh-CN" altLang="en-US" sz="2000" b="1">
                <a:solidFill>
                  <a:schemeClr val="bg1"/>
                </a:solidFill>
              </a:rPr>
              <a:t>关键词</a:t>
            </a:r>
            <a:endParaRPr lang="en-US" altLang="zh-CN" sz="2000">
              <a:solidFill>
                <a:schemeClr val="bg1"/>
              </a:solidFill>
            </a:endParaRPr>
          </a:p>
        </p:txBody>
      </p:sp>
      <p:sp>
        <p:nvSpPr>
          <p:cNvPr id="5" name="文本占位符 4"/>
          <p:cNvSpPr>
            <a:spLocks noGrp="1"/>
          </p:cNvSpPr>
          <p:nvPr>
            <p:ph type="body" sz="quarter" idx="10"/>
          </p:nvPr>
        </p:nvSpPr>
        <p:spPr/>
        <p:txBody>
          <a:bodyPr/>
          <a:lstStyle/>
          <a:p>
            <a:r>
              <a:rPr lang="zh-CN" altLang="en-US"/>
              <a:t>输入你的关键词</a:t>
            </a:r>
            <a:endParaRPr lang="en-US" altLang="zh-CN"/>
          </a:p>
        </p:txBody>
      </p:sp>
      <p:sp>
        <p:nvSpPr>
          <p:cNvPr id="11" name="矩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52910" y="1171952"/>
            <a:ext cx="10552119" cy="738664"/>
          </a:xfrm>
          <a:prstGeom prst="rect">
            <a:avLst/>
          </a:prstGeom>
        </p:spPr>
        <p:txBody>
          <a:bodyPr wrap="square">
            <a:spAutoFit/>
          </a:bodyPr>
          <a:lstStyle/>
          <a:p>
            <a:pPr algn="just">
              <a:lnSpc>
                <a:spcPct val="150000"/>
              </a:lnSpc>
            </a:pPr>
            <a:r>
              <a:rPr lang="zh-CN" altLang="en-US" sz="1400">
                <a:solidFill>
                  <a:schemeClr val="tx1">
                    <a:lumMod val="85000"/>
                    <a:lumOff val="15000"/>
                  </a:schemeClr>
                </a:solidFill>
                <a:latin typeface="+mn-ea"/>
              </a:rPr>
              <a:t>由猎聘网发起的“</a:t>
            </a:r>
            <a:r>
              <a:rPr lang="en-US" altLang="zh-CN" sz="1400">
                <a:solidFill>
                  <a:schemeClr val="tx1">
                    <a:lumMod val="85000"/>
                    <a:lumOff val="15000"/>
                  </a:schemeClr>
                </a:solidFill>
                <a:latin typeface="+mn-ea"/>
              </a:rPr>
              <a:t>2015</a:t>
            </a:r>
            <a:r>
              <a:rPr lang="zh-CN" altLang="en-US" sz="1400">
                <a:solidFill>
                  <a:schemeClr val="tx1">
                    <a:lumMod val="85000"/>
                    <a:lumOff val="15000"/>
                  </a:schemeClr>
                </a:solidFill>
                <a:latin typeface="+mn-ea"/>
              </a:rPr>
              <a:t>非凡雇主”活动于</a:t>
            </a:r>
            <a:r>
              <a:rPr lang="en-US" altLang="zh-CN" sz="1400">
                <a:solidFill>
                  <a:schemeClr val="tx1">
                    <a:lumMod val="85000"/>
                    <a:lumOff val="15000"/>
                  </a:schemeClr>
                </a:solidFill>
                <a:latin typeface="+mn-ea"/>
              </a:rPr>
              <a:t>7</a:t>
            </a:r>
            <a:r>
              <a:rPr lang="zh-CN" altLang="en-US" sz="1400">
                <a:solidFill>
                  <a:schemeClr val="tx1">
                    <a:lumMod val="85000"/>
                    <a:lumOff val="15000"/>
                  </a:schemeClr>
                </a:solidFill>
                <a:latin typeface="+mn-ea"/>
              </a:rPr>
              <a:t>月</a:t>
            </a:r>
            <a:r>
              <a:rPr lang="en-US" altLang="zh-CN" sz="1400">
                <a:solidFill>
                  <a:schemeClr val="tx1">
                    <a:lumMod val="85000"/>
                    <a:lumOff val="15000"/>
                  </a:schemeClr>
                </a:solidFill>
                <a:latin typeface="+mn-ea"/>
              </a:rPr>
              <a:t>22</a:t>
            </a:r>
            <a:r>
              <a:rPr lang="zh-CN" altLang="en-US" sz="1400">
                <a:solidFill>
                  <a:schemeClr val="tx1">
                    <a:lumMod val="85000"/>
                    <a:lumOff val="15000"/>
                  </a:schemeClr>
                </a:solidFill>
                <a:latin typeface="+mn-ea"/>
              </a:rPr>
              <a:t>日正式启动，此次活动首次颠覆传统雇主评选理念，以企业当下和未来是否倡导“不一样的”工作态度为标准，寻找</a:t>
            </a:r>
            <a:r>
              <a:rPr lang="en-US" altLang="zh-CN" sz="1400">
                <a:solidFill>
                  <a:schemeClr val="tx1">
                    <a:lumMod val="85000"/>
                    <a:lumOff val="15000"/>
                  </a:schemeClr>
                </a:solidFill>
                <a:latin typeface="+mn-ea"/>
              </a:rPr>
              <a:t>40</a:t>
            </a:r>
            <a:r>
              <a:rPr lang="zh-CN" altLang="en-US" sz="1400">
                <a:solidFill>
                  <a:schemeClr val="tx1">
                    <a:lumMod val="85000"/>
                    <a:lumOff val="15000"/>
                  </a:schemeClr>
                </a:solidFill>
                <a:latin typeface="+mn-ea"/>
              </a:rPr>
              <a:t>家最具人气和实力的“非凡雇主”。</a:t>
            </a:r>
          </a:p>
        </p:txBody>
      </p:sp>
    </p:spTree>
    <p:extLst>
      <p:ext uri="{BB962C8B-B14F-4D97-AF65-F5344CB8AC3E}">
        <p14:creationId xmlns:p14="http://schemas.microsoft.com/office/powerpoint/2010/main" val="3780180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119735" y="2736325"/>
            <a:ext cx="3936360" cy="1384995"/>
          </a:xfrm>
          <a:prstGeom prst="rect">
            <a:avLst/>
          </a:prstGeom>
        </p:spPr>
        <p:txBody>
          <a:bodyPr wrap="square">
            <a:spAutoFit/>
          </a:bodyPr>
          <a:lstStyle/>
          <a:p>
            <a:pPr algn="just">
              <a:lnSpc>
                <a:spcPct val="150000"/>
              </a:lnSpc>
            </a:pPr>
            <a:r>
              <a:rPr lang="zh-CN" altLang="en-US" sz="1400">
                <a:solidFill>
                  <a:schemeClr val="tx1">
                    <a:lumMod val="85000"/>
                    <a:lumOff val="15000"/>
                  </a:schemeClr>
                </a:solidFill>
                <a:latin typeface="+mn-ea"/>
              </a:rPr>
              <a:t>一家集研发、生产、销售及服务于一体的移动通信外围设备专业厂商，致力于为客户提供无线覆盖和传输的整体解决方案，于</a:t>
            </a:r>
            <a:r>
              <a:rPr lang="en-US" altLang="zh-CN" sz="1400">
                <a:solidFill>
                  <a:schemeClr val="tx1">
                    <a:lumMod val="85000"/>
                    <a:lumOff val="15000"/>
                  </a:schemeClr>
                </a:solidFill>
                <a:latin typeface="+mn-ea"/>
              </a:rPr>
              <a:t>2003</a:t>
            </a:r>
            <a:r>
              <a:rPr lang="zh-CN" altLang="en-US" sz="1400">
                <a:solidFill>
                  <a:schemeClr val="tx1">
                    <a:lumMod val="85000"/>
                    <a:lumOff val="15000"/>
                  </a:schemeClr>
                </a:solidFill>
                <a:latin typeface="+mn-ea"/>
              </a:rPr>
              <a:t>年在香港联交所主板上市，是国内同行业第一家上市公司。</a:t>
            </a:r>
          </a:p>
        </p:txBody>
      </p:sp>
      <p:sp>
        <p:nvSpPr>
          <p:cNvPr id="43" name="文本框 4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119736" y="1339915"/>
            <a:ext cx="3936359" cy="1077218"/>
          </a:xfrm>
          <a:prstGeom prst="rect">
            <a:avLst/>
          </a:prstGeom>
          <a:noFill/>
        </p:spPr>
        <p:txBody>
          <a:bodyPr wrap="square" rtlCol="0">
            <a:spAutoFit/>
          </a:bodyPr>
          <a:lstStyle/>
          <a:p>
            <a:r>
              <a:rPr lang="zh-CN" altLang="en-US" sz="3600" b="1">
                <a:solidFill>
                  <a:schemeClr val="tx1">
                    <a:lumMod val="85000"/>
                    <a:lumOff val="15000"/>
                  </a:schemeClr>
                </a:solidFill>
                <a:latin typeface="+mn-ea"/>
              </a:rPr>
              <a:t>你的关键词</a:t>
            </a:r>
            <a:endParaRPr lang="en-US" altLang="zh-CN" sz="3600" b="1">
              <a:solidFill>
                <a:schemeClr val="tx1">
                  <a:lumMod val="85000"/>
                  <a:lumOff val="15000"/>
                </a:schemeClr>
              </a:solidFill>
              <a:latin typeface="+mn-ea"/>
            </a:endParaRPr>
          </a:p>
          <a:p>
            <a:r>
              <a:rPr lang="en-US" altLang="zh-CN" sz="2800" b="1">
                <a:solidFill>
                  <a:schemeClr val="tx1">
                    <a:lumMod val="85000"/>
                    <a:lumOff val="15000"/>
                  </a:schemeClr>
                </a:solidFill>
                <a:latin typeface="+mn-ea"/>
              </a:rPr>
              <a:t>YOUR KEYWORD</a:t>
            </a:r>
          </a:p>
        </p:txBody>
      </p:sp>
      <p:cxnSp>
        <p:nvCxnSpPr>
          <p:cNvPr id="44" name="直接连接符 43"/>
          <p:cNvCxnSpPr/>
          <p:nvPr/>
        </p:nvCxnSpPr>
        <p:spPr>
          <a:xfrm>
            <a:off x="1231055" y="2466789"/>
            <a:ext cx="481312"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48" name="矩形 4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119735" y="4390855"/>
            <a:ext cx="3936360" cy="1192634"/>
          </a:xfrm>
          <a:prstGeom prst="rect">
            <a:avLst/>
          </a:prstGeom>
        </p:spPr>
        <p:txBody>
          <a:bodyPr wrap="square">
            <a:spAutoFit/>
          </a:bodyPr>
          <a:lstStyle/>
          <a:p>
            <a:pPr algn="just">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pic>
        <p:nvPicPr>
          <p:cNvPr id="5" name="图片占位符 4"/>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5185" r="35185"/>
          <a:stretch>
            <a:fillRect/>
          </a:stretch>
        </p:blipFill>
        <p:spPr/>
      </p:pic>
      <p:pic>
        <p:nvPicPr>
          <p:cNvPr id="4" name="图片占位符 3"/>
          <p:cNvPicPr>
            <a:picLocks noGrp="1" noChangeAspect="1"/>
          </p:cNvPicPr>
          <p:nvPr>
            <p:ph type="pic" sz="quarter" idx="15"/>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5667" r="35667"/>
          <a:stretch>
            <a:fillRect/>
          </a:stretch>
        </p:blipFill>
        <p:spPr/>
      </p:pic>
    </p:spTree>
    <p:extLst>
      <p:ext uri="{BB962C8B-B14F-4D97-AF65-F5344CB8AC3E}">
        <p14:creationId xmlns:p14="http://schemas.microsoft.com/office/powerpoint/2010/main" val="1320691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矩形 35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910515" y="1166401"/>
            <a:ext cx="5543819" cy="1061829"/>
          </a:xfrm>
          <a:prstGeom prst="rect">
            <a:avLst/>
          </a:prstGeom>
        </p:spPr>
        <p:txBody>
          <a:bodyPr wrap="square">
            <a:spAutoFit/>
          </a:bodyPr>
          <a:lstStyle/>
          <a:p>
            <a:pPr algn="r">
              <a:lnSpc>
                <a:spcPct val="150000"/>
              </a:lnSpc>
            </a:pPr>
            <a:r>
              <a:rPr lang="zh-CN" altLang="en-US" sz="1400">
                <a:solidFill>
                  <a:schemeClr val="tx1">
                    <a:lumMod val="85000"/>
                    <a:lumOff val="15000"/>
                  </a:schemeClr>
                </a:solidFill>
                <a:latin typeface="+mn-ea"/>
              </a:rPr>
              <a:t>由猎聘网发起的“</a:t>
            </a:r>
            <a:r>
              <a:rPr lang="en-US" altLang="zh-CN" sz="1400">
                <a:solidFill>
                  <a:schemeClr val="tx1">
                    <a:lumMod val="85000"/>
                    <a:lumOff val="15000"/>
                  </a:schemeClr>
                </a:solidFill>
                <a:latin typeface="+mn-ea"/>
              </a:rPr>
              <a:t>2015</a:t>
            </a:r>
            <a:r>
              <a:rPr lang="zh-CN" altLang="en-US" sz="1400">
                <a:solidFill>
                  <a:schemeClr val="tx1">
                    <a:lumMod val="85000"/>
                    <a:lumOff val="15000"/>
                  </a:schemeClr>
                </a:solidFill>
                <a:latin typeface="+mn-ea"/>
              </a:rPr>
              <a:t>非凡雇主”活动于</a:t>
            </a:r>
            <a:r>
              <a:rPr lang="en-US" altLang="zh-CN" sz="1400">
                <a:solidFill>
                  <a:schemeClr val="tx1">
                    <a:lumMod val="85000"/>
                    <a:lumOff val="15000"/>
                  </a:schemeClr>
                </a:solidFill>
                <a:latin typeface="+mn-ea"/>
              </a:rPr>
              <a:t>7</a:t>
            </a:r>
            <a:r>
              <a:rPr lang="zh-CN" altLang="en-US" sz="1400">
                <a:solidFill>
                  <a:schemeClr val="tx1">
                    <a:lumMod val="85000"/>
                    <a:lumOff val="15000"/>
                  </a:schemeClr>
                </a:solidFill>
                <a:latin typeface="+mn-ea"/>
              </a:rPr>
              <a:t>月</a:t>
            </a:r>
            <a:r>
              <a:rPr lang="en-US" altLang="zh-CN" sz="1400">
                <a:solidFill>
                  <a:schemeClr val="tx1">
                    <a:lumMod val="85000"/>
                    <a:lumOff val="15000"/>
                  </a:schemeClr>
                </a:solidFill>
                <a:latin typeface="+mn-ea"/>
              </a:rPr>
              <a:t>22</a:t>
            </a:r>
            <a:r>
              <a:rPr lang="zh-CN" altLang="en-US" sz="1400">
                <a:solidFill>
                  <a:schemeClr val="tx1">
                    <a:lumMod val="85000"/>
                    <a:lumOff val="15000"/>
                  </a:schemeClr>
                </a:solidFill>
                <a:latin typeface="+mn-ea"/>
              </a:rPr>
              <a:t>日正式启动，此次活动首次颠覆传统雇主评选理念，以企业当下和未来是否倡导“不一样的”工作态度为标准，寻找</a:t>
            </a:r>
            <a:r>
              <a:rPr lang="en-US" altLang="zh-CN" sz="1400">
                <a:solidFill>
                  <a:schemeClr val="tx1">
                    <a:lumMod val="85000"/>
                    <a:lumOff val="15000"/>
                  </a:schemeClr>
                </a:solidFill>
                <a:latin typeface="+mn-ea"/>
              </a:rPr>
              <a:t>40</a:t>
            </a:r>
            <a:r>
              <a:rPr lang="zh-CN" altLang="en-US" sz="1400">
                <a:solidFill>
                  <a:schemeClr val="tx1">
                    <a:lumMod val="85000"/>
                    <a:lumOff val="15000"/>
                  </a:schemeClr>
                </a:solidFill>
                <a:latin typeface="+mn-ea"/>
              </a:rPr>
              <a:t>家最具人气和实力的“非凡雇主”。</a:t>
            </a:r>
          </a:p>
        </p:txBody>
      </p:sp>
      <p:sp>
        <p:nvSpPr>
          <p:cNvPr id="356" name="圆角矩形 355"/>
          <p:cNvSpPr/>
          <p:nvPr/>
        </p:nvSpPr>
        <p:spPr>
          <a:xfrm>
            <a:off x="10281023" y="667871"/>
            <a:ext cx="1119523" cy="36858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SmilePPT</a:t>
            </a:r>
            <a:endParaRPr lang="zh-CN" altLang="en-US" sz="1400">
              <a:solidFill>
                <a:schemeClr val="bg1"/>
              </a:solidFill>
            </a:endParaRPr>
          </a:p>
        </p:txBody>
      </p:sp>
      <p:sp>
        <p:nvSpPr>
          <p:cNvPr id="357" name="矩形 35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910515" y="2358174"/>
            <a:ext cx="5543819" cy="752514"/>
          </a:xfrm>
          <a:prstGeom prst="rect">
            <a:avLst/>
          </a:prstGeom>
        </p:spPr>
        <p:txBody>
          <a:bodyPr wrap="square">
            <a:spAutoFit/>
          </a:bodyPr>
          <a:lstStyle/>
          <a:p>
            <a:pPr algn="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6" name="文本框 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144921" y="3926944"/>
            <a:ext cx="5544275" cy="1667316"/>
          </a:xfrm>
          <a:prstGeom prst="rect">
            <a:avLst/>
          </a:prstGeom>
          <a:noFill/>
        </p:spPr>
        <p:txBody>
          <a:bodyPr wrap="square" rtlCol="0">
            <a:spAutoFit/>
          </a:bodyPr>
          <a:lstStyle/>
          <a:p>
            <a:pPr>
              <a:lnSpc>
                <a:spcPct val="150000"/>
              </a:lnSpc>
            </a:pPr>
            <a:r>
              <a:rPr lang="zh-CN" altLang="en-US" sz="4000" b="1">
                <a:solidFill>
                  <a:schemeClr val="bg1"/>
                </a:solidFill>
                <a:latin typeface="+mn-ea"/>
              </a:rPr>
              <a:t>输入你的关键词</a:t>
            </a:r>
            <a:endParaRPr lang="en-US" altLang="zh-CN" sz="4000" b="1">
              <a:solidFill>
                <a:schemeClr val="bg1"/>
              </a:solidFill>
              <a:latin typeface="+mn-ea"/>
            </a:endParaRPr>
          </a:p>
          <a:p>
            <a:pPr>
              <a:lnSpc>
                <a:spcPct val="150000"/>
              </a:lnSpc>
            </a:pPr>
            <a:r>
              <a:rPr lang="en-US" altLang="zh-CN" sz="3200" b="1">
                <a:solidFill>
                  <a:schemeClr val="bg1"/>
                </a:solidFill>
                <a:latin typeface="+mn-ea"/>
              </a:rPr>
              <a:t>ENTER YOUR KEYWORD</a:t>
            </a:r>
          </a:p>
        </p:txBody>
      </p:sp>
      <p:sp>
        <p:nvSpPr>
          <p:cNvPr id="7" name="等腰三角形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a:off x="5821425" y="3214918"/>
            <a:ext cx="549150" cy="42816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469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91159" y="1064561"/>
            <a:ext cx="26949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4</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en-US" altLang="zh-CN" sz="4000">
                <a:solidFill>
                  <a:schemeClr val="bg1"/>
                </a:solidFill>
                <a:latin typeface="+mn-ea"/>
              </a:rPr>
              <a:t>2017</a:t>
            </a:r>
            <a:r>
              <a:rPr lang="zh-CN" altLang="en-US" sz="4000">
                <a:solidFill>
                  <a:schemeClr val="bg1"/>
                </a:solidFill>
                <a:latin typeface="+mn-ea"/>
              </a:rPr>
              <a:t>年工作方向与计划</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45094"/>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Work Direction And Plan For 2017</a:t>
            </a:r>
          </a:p>
        </p:txBody>
      </p:sp>
      <p:sp>
        <p:nvSpPr>
          <p:cNvPr id="6" name="文本框 5"/>
          <p:cNvSpPr txBox="1"/>
          <p:nvPr/>
        </p:nvSpPr>
        <p:spPr>
          <a:xfrm rot="5400000">
            <a:off x="9183973" y="2960887"/>
            <a:ext cx="1669142" cy="338554"/>
          </a:xfrm>
          <a:prstGeom prst="rect">
            <a:avLst/>
          </a:prstGeom>
          <a:noFill/>
        </p:spPr>
        <p:txBody>
          <a:bodyPr wrap="square" rtlCol="0">
            <a:spAutoFit/>
          </a:bodyPr>
          <a:lstStyle/>
          <a:p>
            <a:pPr algn="dist"/>
            <a:r>
              <a:rPr lang="en-US" altLang="zh-CN" sz="1600">
                <a:solidFill>
                  <a:schemeClr val="bg1"/>
                </a:solidFill>
                <a:latin typeface="+mj-ea"/>
                <a:ea typeface="+mj-ea"/>
              </a:rPr>
              <a:t>PART FOUR</a:t>
            </a:r>
            <a:endParaRPr lang="zh-CN" altLang="en-US" sz="1600">
              <a:solidFill>
                <a:schemeClr val="bg1"/>
              </a:solidFill>
              <a:latin typeface="+mj-ea"/>
              <a:ea typeface="+mj-ea"/>
            </a:endParaRPr>
          </a:p>
        </p:txBody>
      </p:sp>
    </p:spTree>
    <p:extLst>
      <p:ext uri="{BB962C8B-B14F-4D97-AF65-F5344CB8AC3E}">
        <p14:creationId xmlns:p14="http://schemas.microsoft.com/office/powerpoint/2010/main" val="151148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输入你的关键词</a:t>
            </a:r>
            <a:endParaRPr lang="en-US" altLang="zh-CN"/>
          </a:p>
        </p:txBody>
      </p:sp>
      <p:cxnSp>
        <p:nvCxnSpPr>
          <p:cNvPr id="26" name="直接箭头连接符 25"/>
          <p:cNvCxnSpPr/>
          <p:nvPr/>
        </p:nvCxnSpPr>
        <p:spPr>
          <a:xfrm>
            <a:off x="1197428" y="3541485"/>
            <a:ext cx="9797144" cy="0"/>
          </a:xfrm>
          <a:prstGeom prst="straightConnector1">
            <a:avLst/>
          </a:prstGeom>
          <a:ln w="28575">
            <a:solidFill>
              <a:schemeClr val="tx1">
                <a:lumMod val="75000"/>
                <a:lumOff val="2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096000" y="1487713"/>
            <a:ext cx="0" cy="4107543"/>
          </a:xfrm>
          <a:prstGeom prst="straightConnector1">
            <a:avLst/>
          </a:prstGeom>
          <a:ln w="28575">
            <a:solidFill>
              <a:schemeClr val="tx1">
                <a:lumMod val="75000"/>
                <a:lumOff val="2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5101137" y="2540000"/>
            <a:ext cx="885372" cy="885372"/>
          </a:xfrm>
          <a:prstGeom prst="roundRect">
            <a:avLst>
              <a:gd name="adj" fmla="val 13388"/>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a:solidFill>
                  <a:schemeClr val="tx1">
                    <a:lumMod val="85000"/>
                    <a:lumOff val="15000"/>
                  </a:schemeClr>
                </a:solidFill>
              </a:rPr>
              <a:t>S</a:t>
            </a:r>
            <a:endParaRPr lang="zh-CN" altLang="en-US" sz="4800">
              <a:solidFill>
                <a:schemeClr val="tx1">
                  <a:lumMod val="85000"/>
                  <a:lumOff val="15000"/>
                </a:schemeClr>
              </a:solidFill>
            </a:endParaRPr>
          </a:p>
        </p:txBody>
      </p:sp>
      <p:sp>
        <p:nvSpPr>
          <p:cNvPr id="33" name="圆角矩形 32"/>
          <p:cNvSpPr/>
          <p:nvPr/>
        </p:nvSpPr>
        <p:spPr>
          <a:xfrm>
            <a:off x="6205492" y="2540000"/>
            <a:ext cx="885372" cy="885372"/>
          </a:xfrm>
          <a:prstGeom prst="roundRect">
            <a:avLst>
              <a:gd name="adj" fmla="val 13388"/>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a:t>W</a:t>
            </a:r>
            <a:endParaRPr lang="zh-CN" altLang="en-US" sz="4800"/>
          </a:p>
        </p:txBody>
      </p:sp>
      <p:sp>
        <p:nvSpPr>
          <p:cNvPr id="34" name="圆角矩形 33"/>
          <p:cNvSpPr/>
          <p:nvPr/>
        </p:nvSpPr>
        <p:spPr>
          <a:xfrm>
            <a:off x="5101137" y="3668485"/>
            <a:ext cx="885372" cy="885372"/>
          </a:xfrm>
          <a:prstGeom prst="roundRect">
            <a:avLst>
              <a:gd name="adj" fmla="val 13388"/>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a:t>T</a:t>
            </a:r>
            <a:endParaRPr lang="zh-CN" altLang="en-US" sz="4800"/>
          </a:p>
        </p:txBody>
      </p:sp>
      <p:sp>
        <p:nvSpPr>
          <p:cNvPr id="35" name="圆角矩形 34"/>
          <p:cNvSpPr/>
          <p:nvPr/>
        </p:nvSpPr>
        <p:spPr>
          <a:xfrm>
            <a:off x="6205492" y="3668485"/>
            <a:ext cx="885372" cy="885372"/>
          </a:xfrm>
          <a:prstGeom prst="roundRect">
            <a:avLst>
              <a:gd name="adj" fmla="val 13388"/>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a:solidFill>
                  <a:schemeClr val="tx1">
                    <a:lumMod val="85000"/>
                    <a:lumOff val="15000"/>
                  </a:schemeClr>
                </a:solidFill>
              </a:rPr>
              <a:t>O</a:t>
            </a:r>
            <a:endParaRPr lang="zh-CN" altLang="en-US" sz="4800">
              <a:solidFill>
                <a:schemeClr val="tx1">
                  <a:lumMod val="85000"/>
                  <a:lumOff val="15000"/>
                </a:schemeClr>
              </a:solidFill>
            </a:endParaRPr>
          </a:p>
        </p:txBody>
      </p:sp>
      <p:sp>
        <p:nvSpPr>
          <p:cNvPr id="36" name="矩形 35"/>
          <p:cNvSpPr/>
          <p:nvPr/>
        </p:nvSpPr>
        <p:spPr>
          <a:xfrm>
            <a:off x="1498129" y="1647217"/>
            <a:ext cx="3277069" cy="1600438"/>
          </a:xfrm>
          <a:prstGeom prst="rect">
            <a:avLst/>
          </a:prstGeom>
        </p:spPr>
        <p:txBody>
          <a:bodyPr wrap="square">
            <a:spAutoFit/>
          </a:bodyPr>
          <a:lstStyle/>
          <a:p>
            <a:pPr>
              <a:lnSpc>
                <a:spcPct val="150000"/>
              </a:lnSpc>
              <a:spcAft>
                <a:spcPts val="600"/>
              </a:spcAft>
            </a:pPr>
            <a:r>
              <a:rPr lang="zh-CN" altLang="en-US" b="1">
                <a:solidFill>
                  <a:schemeClr val="tx1">
                    <a:lumMod val="85000"/>
                    <a:lumOff val="15000"/>
                  </a:schemeClr>
                </a:solidFill>
                <a:latin typeface="+mn-ea"/>
              </a:rPr>
              <a:t>优势 </a:t>
            </a:r>
            <a:r>
              <a:rPr lang="en-US" altLang="zh-CN" b="1">
                <a:solidFill>
                  <a:schemeClr val="tx1">
                    <a:lumMod val="85000"/>
                    <a:lumOff val="15000"/>
                  </a:schemeClr>
                </a:solidFill>
                <a:latin typeface="+mn-ea"/>
              </a:rPr>
              <a:t>| STRENGTHS</a:t>
            </a:r>
          </a:p>
          <a:p>
            <a:pPr>
              <a:lnSpc>
                <a:spcPct val="150000"/>
              </a:lnSpc>
              <a:spcAft>
                <a:spcPts val="600"/>
              </a:spcAft>
            </a:pPr>
            <a:r>
              <a:rPr lang="en-US" altLang="zh-CN" sz="1100">
                <a:solidFill>
                  <a:schemeClr val="tx1">
                    <a:lumMod val="85000"/>
                    <a:lumOff val="15000"/>
                  </a:schemeClr>
                </a:solidFill>
                <a:ea typeface="Segoe UI" panose="020B0502040204020203" pitchFamily="34" charset="0"/>
                <a:cs typeface="Segoe UI" panose="020B0502040204020203" pitchFamily="34" charset="0"/>
              </a:rPr>
              <a:t>Lorem Ipsum Dolor Sit Er Elit Lamet, Consectetaur Cillium Adipisicing Pecu, Sed Do Eiusmod Tempor Incididunt Ut Labore Eiusmod Tempor Incididunt Ut Labore Et Dolore</a:t>
            </a:r>
          </a:p>
        </p:txBody>
      </p:sp>
      <p:sp>
        <p:nvSpPr>
          <p:cNvPr id="37" name="矩形 36"/>
          <p:cNvSpPr/>
          <p:nvPr/>
        </p:nvSpPr>
        <p:spPr>
          <a:xfrm>
            <a:off x="1498128" y="3755998"/>
            <a:ext cx="3277069" cy="1600438"/>
          </a:xfrm>
          <a:prstGeom prst="rect">
            <a:avLst/>
          </a:prstGeom>
        </p:spPr>
        <p:txBody>
          <a:bodyPr wrap="square">
            <a:spAutoFit/>
          </a:bodyPr>
          <a:lstStyle/>
          <a:p>
            <a:pPr>
              <a:lnSpc>
                <a:spcPct val="150000"/>
              </a:lnSpc>
              <a:spcAft>
                <a:spcPts val="600"/>
              </a:spcAft>
            </a:pPr>
            <a:r>
              <a:rPr lang="zh-CN" altLang="en-US" b="1">
                <a:solidFill>
                  <a:schemeClr val="tx1">
                    <a:lumMod val="85000"/>
                    <a:lumOff val="15000"/>
                  </a:schemeClr>
                </a:solidFill>
                <a:latin typeface="+mn-ea"/>
              </a:rPr>
              <a:t>劣势 </a:t>
            </a:r>
            <a:r>
              <a:rPr lang="en-US" altLang="zh-CN" b="1">
                <a:solidFill>
                  <a:schemeClr val="tx1">
                    <a:lumMod val="85000"/>
                    <a:lumOff val="15000"/>
                  </a:schemeClr>
                </a:solidFill>
                <a:latin typeface="+mn-ea"/>
              </a:rPr>
              <a:t>| WEAKNESSES</a:t>
            </a:r>
          </a:p>
          <a:p>
            <a:pPr>
              <a:lnSpc>
                <a:spcPct val="150000"/>
              </a:lnSpc>
              <a:spcAft>
                <a:spcPts val="600"/>
              </a:spcAft>
            </a:pPr>
            <a:r>
              <a:rPr lang="en-US" altLang="zh-CN" sz="1100">
                <a:solidFill>
                  <a:schemeClr val="tx1">
                    <a:lumMod val="85000"/>
                    <a:lumOff val="15000"/>
                  </a:schemeClr>
                </a:solidFill>
                <a:ea typeface="Segoe UI" panose="020B0502040204020203" pitchFamily="34" charset="0"/>
                <a:cs typeface="Segoe UI" panose="020B0502040204020203" pitchFamily="34" charset="0"/>
              </a:rPr>
              <a:t>Lorem Ipsum Dolor Sit Er Elit Lamet, Consectetaur Cillium Adipisicing Pecu, Sed Do Eiusmod Tempor Incididunt Ut Labore Eiusmod Tempor Incididunt Ut Labore Et Dolore</a:t>
            </a:r>
          </a:p>
        </p:txBody>
      </p:sp>
      <p:sp>
        <p:nvSpPr>
          <p:cNvPr id="38" name="矩形 37"/>
          <p:cNvSpPr/>
          <p:nvPr/>
        </p:nvSpPr>
        <p:spPr>
          <a:xfrm>
            <a:off x="7416803" y="1647217"/>
            <a:ext cx="3277069" cy="1600438"/>
          </a:xfrm>
          <a:prstGeom prst="rect">
            <a:avLst/>
          </a:prstGeom>
        </p:spPr>
        <p:txBody>
          <a:bodyPr wrap="square">
            <a:spAutoFit/>
          </a:bodyPr>
          <a:lstStyle/>
          <a:p>
            <a:pPr algn="r">
              <a:lnSpc>
                <a:spcPct val="150000"/>
              </a:lnSpc>
              <a:spcAft>
                <a:spcPts val="600"/>
              </a:spcAft>
            </a:pPr>
            <a:r>
              <a:rPr lang="zh-CN" altLang="en-US" b="1">
                <a:solidFill>
                  <a:schemeClr val="tx1">
                    <a:lumMod val="85000"/>
                    <a:lumOff val="15000"/>
                  </a:schemeClr>
                </a:solidFill>
                <a:latin typeface="+mn-ea"/>
              </a:rPr>
              <a:t>威胁 </a:t>
            </a:r>
            <a:r>
              <a:rPr lang="en-US" altLang="zh-CN" b="1">
                <a:solidFill>
                  <a:schemeClr val="tx1">
                    <a:lumMod val="85000"/>
                    <a:lumOff val="15000"/>
                  </a:schemeClr>
                </a:solidFill>
                <a:latin typeface="+mn-ea"/>
              </a:rPr>
              <a:t>| THREATS</a:t>
            </a:r>
          </a:p>
          <a:p>
            <a:pPr algn="r">
              <a:lnSpc>
                <a:spcPct val="150000"/>
              </a:lnSpc>
              <a:spcAft>
                <a:spcPts val="600"/>
              </a:spcAft>
            </a:pPr>
            <a:r>
              <a:rPr lang="en-US" altLang="zh-CN" sz="1100">
                <a:solidFill>
                  <a:schemeClr val="tx1">
                    <a:lumMod val="85000"/>
                    <a:lumOff val="15000"/>
                  </a:schemeClr>
                </a:solidFill>
                <a:ea typeface="Segoe UI" panose="020B0502040204020203" pitchFamily="34" charset="0"/>
                <a:cs typeface="Segoe UI" panose="020B0502040204020203" pitchFamily="34" charset="0"/>
              </a:rPr>
              <a:t>Lorem Ipsum Dolor Sit Er Elit Lamet, Consectetaur Cillium Adipisicing Pecu, Sed Do Eiusmod Tempor Incididunt Ut Labore Eiusmod Tempor Incididunt Ut Labore Et Dolore</a:t>
            </a:r>
          </a:p>
        </p:txBody>
      </p:sp>
      <p:sp>
        <p:nvSpPr>
          <p:cNvPr id="39" name="矩形 38"/>
          <p:cNvSpPr/>
          <p:nvPr/>
        </p:nvSpPr>
        <p:spPr>
          <a:xfrm>
            <a:off x="7416803" y="3755998"/>
            <a:ext cx="3277069" cy="1600438"/>
          </a:xfrm>
          <a:prstGeom prst="rect">
            <a:avLst/>
          </a:prstGeom>
        </p:spPr>
        <p:txBody>
          <a:bodyPr wrap="square">
            <a:spAutoFit/>
          </a:bodyPr>
          <a:lstStyle/>
          <a:p>
            <a:pPr algn="r">
              <a:lnSpc>
                <a:spcPct val="150000"/>
              </a:lnSpc>
              <a:spcAft>
                <a:spcPts val="600"/>
              </a:spcAft>
            </a:pPr>
            <a:r>
              <a:rPr lang="zh-CN" altLang="en-US" b="1">
                <a:solidFill>
                  <a:schemeClr val="tx1">
                    <a:lumMod val="85000"/>
                    <a:lumOff val="15000"/>
                  </a:schemeClr>
                </a:solidFill>
                <a:latin typeface="+mn-ea"/>
              </a:rPr>
              <a:t>机会 </a:t>
            </a:r>
            <a:r>
              <a:rPr lang="en-US" altLang="zh-CN" b="1">
                <a:solidFill>
                  <a:schemeClr val="tx1">
                    <a:lumMod val="85000"/>
                    <a:lumOff val="15000"/>
                  </a:schemeClr>
                </a:solidFill>
                <a:latin typeface="+mn-ea"/>
              </a:rPr>
              <a:t>| OPPORTUNITIES</a:t>
            </a:r>
          </a:p>
          <a:p>
            <a:pPr algn="r">
              <a:lnSpc>
                <a:spcPct val="150000"/>
              </a:lnSpc>
              <a:spcAft>
                <a:spcPts val="600"/>
              </a:spcAft>
            </a:pPr>
            <a:r>
              <a:rPr lang="en-US" altLang="zh-CN" sz="1100">
                <a:solidFill>
                  <a:schemeClr val="tx1">
                    <a:lumMod val="85000"/>
                    <a:lumOff val="15000"/>
                  </a:schemeClr>
                </a:solidFill>
                <a:ea typeface="Segoe UI" panose="020B0502040204020203" pitchFamily="34" charset="0"/>
                <a:cs typeface="Segoe UI" panose="020B0502040204020203" pitchFamily="34" charset="0"/>
              </a:rPr>
              <a:t>Lorem Ipsum Dolor Sit Er Elit Lamet, Consectetaur Cillium Adipisicing Pecu, Sed Do Eiusmod Tempor Incididunt Ut Labore Eiusmod Tempor Incididunt Ut Labore Et Dolore</a:t>
            </a:r>
          </a:p>
        </p:txBody>
      </p:sp>
    </p:spTree>
    <p:extLst>
      <p:ext uri="{BB962C8B-B14F-4D97-AF65-F5344CB8AC3E}">
        <p14:creationId xmlns:p14="http://schemas.microsoft.com/office/powerpoint/2010/main" val="1545432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表 14"/>
          <p:cNvGraphicFramePr/>
          <p:nvPr>
            <p:extLst>
              <p:ext uri="{D42A27DB-BD31-4B8C-83A1-F6EECF244321}">
                <p14:modId xmlns:p14="http://schemas.microsoft.com/office/powerpoint/2010/main" val="121286154"/>
              </p:ext>
            </p:extLst>
          </p:nvPr>
        </p:nvGraphicFramePr>
        <p:xfrm>
          <a:off x="3848779" y="1449659"/>
          <a:ext cx="4581528" cy="4248963"/>
        </p:xfrm>
        <a:graphic>
          <a:graphicData uri="http://schemas.openxmlformats.org/drawingml/2006/chart">
            <c:chart xmlns:c="http://schemas.openxmlformats.org/drawingml/2006/chart" xmlns:r="http://schemas.openxmlformats.org/officeDocument/2006/relationships" r:id="rId2"/>
          </a:graphicData>
        </a:graphic>
      </p:graphicFrame>
      <p:sp>
        <p:nvSpPr>
          <p:cNvPr id="16" name="弧形 15"/>
          <p:cNvSpPr/>
          <p:nvPr/>
        </p:nvSpPr>
        <p:spPr>
          <a:xfrm>
            <a:off x="3911898" y="1346495"/>
            <a:ext cx="4455291" cy="4455291"/>
          </a:xfrm>
          <a:prstGeom prst="arc">
            <a:avLst>
              <a:gd name="adj1" fmla="val 20568813"/>
              <a:gd name="adj2" fmla="val 4021872"/>
            </a:avLst>
          </a:prstGeom>
          <a:ln w="762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3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770259" y="5179407"/>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36" name="文本框 3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770259" y="4721241"/>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39" name="文本框 3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770259" y="3890244"/>
            <a:ext cx="2200432" cy="830997"/>
          </a:xfrm>
          <a:prstGeom prst="rect">
            <a:avLst/>
          </a:prstGeom>
          <a:noFill/>
        </p:spPr>
        <p:txBody>
          <a:bodyPr wrap="square" rtlCol="0">
            <a:spAutoFit/>
          </a:bodyPr>
          <a:lstStyle/>
          <a:p>
            <a:r>
              <a:rPr lang="en-US" altLang="zh-CN" sz="4800">
                <a:solidFill>
                  <a:schemeClr val="tx1">
                    <a:lumMod val="85000"/>
                    <a:lumOff val="15000"/>
                  </a:schemeClr>
                </a:solidFill>
              </a:rPr>
              <a:t>58%</a:t>
            </a:r>
          </a:p>
        </p:txBody>
      </p:sp>
      <p:sp>
        <p:nvSpPr>
          <p:cNvPr id="43" name="矩形 42"/>
          <p:cNvSpPr/>
          <p:nvPr/>
        </p:nvSpPr>
        <p:spPr>
          <a:xfrm>
            <a:off x="5042192" y="3158642"/>
            <a:ext cx="2194703" cy="830997"/>
          </a:xfrm>
          <a:prstGeom prst="rect">
            <a:avLst/>
          </a:prstGeom>
        </p:spPr>
        <p:txBody>
          <a:bodyPr wrap="none">
            <a:spAutoFit/>
          </a:bodyPr>
          <a:lstStyle/>
          <a:p>
            <a:pPr algn="ctr"/>
            <a:r>
              <a:rPr lang="en-US" altLang="zh-CN" sz="2400" b="1">
                <a:solidFill>
                  <a:schemeClr val="tx1">
                    <a:lumMod val="85000"/>
                    <a:lumOff val="15000"/>
                  </a:schemeClr>
                </a:solidFill>
                <a:latin typeface="+mn-ea"/>
              </a:rPr>
              <a:t>ENTER YOUR</a:t>
            </a:r>
          </a:p>
          <a:p>
            <a:pPr algn="ctr"/>
            <a:r>
              <a:rPr lang="en-US" altLang="zh-CN" sz="2400" b="1">
                <a:solidFill>
                  <a:schemeClr val="tx1">
                    <a:lumMod val="85000"/>
                    <a:lumOff val="15000"/>
                  </a:schemeClr>
                </a:solidFill>
                <a:latin typeface="+mn-ea"/>
              </a:rPr>
              <a:t>KEYWORD</a:t>
            </a:r>
          </a:p>
        </p:txBody>
      </p:sp>
      <p:sp>
        <p:nvSpPr>
          <p:cNvPr id="44" name="矩形 4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646448" y="3260962"/>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45" name="文本框 4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646448" y="2802796"/>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46" name="矩形 4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2920832" y="997174"/>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47" name="文本框 4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920832" y="539008"/>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cxnSp>
        <p:nvCxnSpPr>
          <p:cNvPr id="53" name="直接连接符 52"/>
          <p:cNvCxnSpPr/>
          <p:nvPr/>
        </p:nvCxnSpPr>
        <p:spPr>
          <a:xfrm flipV="1">
            <a:off x="2814931" y="5457371"/>
            <a:ext cx="1266545" cy="1175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8165113" y="325888"/>
            <a:ext cx="1415158" cy="13135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964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prstGeom prst="rect">
            <a:avLst/>
          </a:prstGeom>
        </p:spPr>
        <p:txBody>
          <a:bodyPr/>
          <a:lstStyle/>
          <a:p>
            <a:r>
              <a:rPr lang="zh-CN" altLang="en-US"/>
              <a:t>输入你的关键词</a:t>
            </a:r>
            <a:endParaRPr lang="en-US" altLang="zh-CN"/>
          </a:p>
        </p:txBody>
      </p:sp>
      <p:graphicFrame>
        <p:nvGraphicFramePr>
          <p:cNvPr id="13" name="图表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GraphicFramePr/>
          <p:nvPr>
            <p:extLst>
              <p:ext uri="{D42A27DB-BD31-4B8C-83A1-F6EECF244321}">
                <p14:modId xmlns:p14="http://schemas.microsoft.com/office/powerpoint/2010/main" val="3537101727"/>
              </p:ext>
            </p:extLst>
          </p:nvPr>
        </p:nvGraphicFramePr>
        <p:xfrm>
          <a:off x="765629" y="1378856"/>
          <a:ext cx="10660743" cy="3730171"/>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1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56343" y="5278904"/>
            <a:ext cx="10479315" cy="738664"/>
          </a:xfrm>
          <a:prstGeom prst="rect">
            <a:avLst/>
          </a:prstGeom>
        </p:spPr>
        <p:txBody>
          <a:bodyPr wrap="square">
            <a:spAutoFit/>
          </a:bodyPr>
          <a:lstStyle/>
          <a:p>
            <a:pPr>
              <a:lnSpc>
                <a:spcPct val="150000"/>
              </a:lnSpc>
              <a:spcBef>
                <a:spcPts val="600"/>
              </a:spcBef>
            </a:pPr>
            <a:r>
              <a:rPr lang="zh-CN" altLang="en-US" sz="1400">
                <a:solidFill>
                  <a:schemeClr val="tx1">
                    <a:lumMod val="85000"/>
                    <a:lumOff val="15000"/>
                  </a:schemeClr>
                </a:solidFill>
                <a:latin typeface="+mn-ea"/>
              </a:rPr>
              <a:t>由猎聘网发起的“</a:t>
            </a:r>
            <a:r>
              <a:rPr lang="en-US" altLang="zh-CN" sz="1400">
                <a:solidFill>
                  <a:schemeClr val="tx1">
                    <a:lumMod val="85000"/>
                    <a:lumOff val="15000"/>
                  </a:schemeClr>
                </a:solidFill>
                <a:latin typeface="+mn-ea"/>
              </a:rPr>
              <a:t>2015</a:t>
            </a:r>
            <a:r>
              <a:rPr lang="zh-CN" altLang="en-US" sz="1400">
                <a:solidFill>
                  <a:schemeClr val="tx1">
                    <a:lumMod val="85000"/>
                    <a:lumOff val="15000"/>
                  </a:schemeClr>
                </a:solidFill>
                <a:latin typeface="+mn-ea"/>
              </a:rPr>
              <a:t>非凡雇主”活动于</a:t>
            </a:r>
            <a:r>
              <a:rPr lang="en-US" altLang="zh-CN" sz="1400">
                <a:solidFill>
                  <a:schemeClr val="tx1">
                    <a:lumMod val="85000"/>
                    <a:lumOff val="15000"/>
                  </a:schemeClr>
                </a:solidFill>
                <a:latin typeface="+mn-ea"/>
              </a:rPr>
              <a:t>7</a:t>
            </a:r>
            <a:r>
              <a:rPr lang="zh-CN" altLang="en-US" sz="1400">
                <a:solidFill>
                  <a:schemeClr val="tx1">
                    <a:lumMod val="85000"/>
                    <a:lumOff val="15000"/>
                  </a:schemeClr>
                </a:solidFill>
                <a:latin typeface="+mn-ea"/>
              </a:rPr>
              <a:t>月</a:t>
            </a:r>
            <a:r>
              <a:rPr lang="en-US" altLang="zh-CN" sz="1400">
                <a:solidFill>
                  <a:schemeClr val="tx1">
                    <a:lumMod val="85000"/>
                    <a:lumOff val="15000"/>
                  </a:schemeClr>
                </a:solidFill>
                <a:latin typeface="+mn-ea"/>
              </a:rPr>
              <a:t>22</a:t>
            </a:r>
            <a:r>
              <a:rPr lang="zh-CN" altLang="en-US" sz="1400">
                <a:solidFill>
                  <a:schemeClr val="tx1">
                    <a:lumMod val="85000"/>
                    <a:lumOff val="15000"/>
                  </a:schemeClr>
                </a:solidFill>
                <a:latin typeface="+mn-ea"/>
              </a:rPr>
              <a:t>日正式启动，此次活动首次颠覆传统雇主评选理念，以企业当下和未来是否倡导“不一样的”工作态度为标准，寻找</a:t>
            </a:r>
            <a:r>
              <a:rPr lang="en-US" altLang="zh-CN" sz="1400">
                <a:solidFill>
                  <a:schemeClr val="tx1">
                    <a:lumMod val="85000"/>
                    <a:lumOff val="15000"/>
                  </a:schemeClr>
                </a:solidFill>
                <a:latin typeface="+mn-ea"/>
              </a:rPr>
              <a:t>40</a:t>
            </a:r>
            <a:r>
              <a:rPr lang="zh-CN" altLang="en-US" sz="1400">
                <a:solidFill>
                  <a:schemeClr val="tx1">
                    <a:lumMod val="85000"/>
                    <a:lumOff val="15000"/>
                  </a:schemeClr>
                </a:solidFill>
                <a:latin typeface="+mn-ea"/>
              </a:rPr>
              <a:t>家最具人气和实力的“非凡雇主”。</a:t>
            </a:r>
          </a:p>
        </p:txBody>
      </p:sp>
    </p:spTree>
    <p:extLst>
      <p:ext uri="{BB962C8B-B14F-4D97-AF65-F5344CB8AC3E}">
        <p14:creationId xmlns:p14="http://schemas.microsoft.com/office/powerpoint/2010/main" val="281564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0" y="0"/>
            <a:ext cx="12192000" cy="685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3139468" y="5689036"/>
            <a:ext cx="3115288" cy="75251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6" name="文本框 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139468" y="5216356"/>
            <a:ext cx="3115288"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4" name="菱形 3"/>
          <p:cNvSpPr/>
          <p:nvPr/>
        </p:nvSpPr>
        <p:spPr>
          <a:xfrm rot="19979606">
            <a:off x="2466518" y="5178243"/>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rot="19979606">
            <a:off x="4761592" y="3887501"/>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rot="19979606">
            <a:off x="7056666" y="2596758"/>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rot="19979606">
            <a:off x="9351739" y="1306015"/>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7595691" y="3195423"/>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11" name="文本框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7595691" y="2722743"/>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18" name="矩形 1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2503311" y="3122853"/>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19" name="文本框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503311" y="2650173"/>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0" name="矩形 1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885221" y="978100"/>
            <a:ext cx="2200432" cy="75251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labore et dolore magna</a:t>
            </a:r>
          </a:p>
        </p:txBody>
      </p:sp>
      <p:sp>
        <p:nvSpPr>
          <p:cNvPr id="21" name="文本框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885221" y="505420"/>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pic>
        <p:nvPicPr>
          <p:cNvPr id="29" name="图片占位符 28"/>
          <p:cNvPicPr>
            <a:picLocks noGrp="1" noChangeAspect="1"/>
          </p:cNvPicPr>
          <p:nvPr>
            <p:ph type="pic" sz="quarter" idx="10"/>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23" b="7823"/>
          <a:stretch>
            <a:fillRect/>
          </a:stretch>
        </p:blipFill>
        <p:spPr/>
      </p:pic>
      <p:pic>
        <p:nvPicPr>
          <p:cNvPr id="30" name="图片占位符 29"/>
          <p:cNvPicPr>
            <a:picLocks noGrp="1" noChangeAspect="1"/>
          </p:cNvPicPr>
          <p:nvPr>
            <p:ph type="pic" sz="quarter" idx="11"/>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6413" b="6413"/>
          <a:stretch>
            <a:fillRect/>
          </a:stretch>
        </p:blipFill>
        <p:spPr/>
      </p:pic>
    </p:spTree>
    <p:extLst>
      <p:ext uri="{BB962C8B-B14F-4D97-AF65-F5344CB8AC3E}">
        <p14:creationId xmlns:p14="http://schemas.microsoft.com/office/powerpoint/2010/main" val="165180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4673600"/>
            <a:ext cx="12192000" cy="2184400"/>
            <a:chOff x="0" y="4522467"/>
            <a:chExt cx="12192000" cy="1756778"/>
          </a:xfrm>
          <a:solidFill>
            <a:schemeClr val="tx1">
              <a:lumMod val="95000"/>
              <a:lumOff val="5000"/>
            </a:schemeClr>
          </a:solidFill>
        </p:grpSpPr>
        <p:sp>
          <p:nvSpPr>
            <p:cNvPr id="2" name="矩形 1"/>
            <p:cNvSpPr/>
            <p:nvPr/>
          </p:nvSpPr>
          <p:spPr>
            <a:xfrm>
              <a:off x="0" y="4664607"/>
              <a:ext cx="12192000" cy="1614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5979886" y="4522467"/>
              <a:ext cx="232229" cy="2001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占位符 4"/>
          <p:cNvSpPr>
            <a:spLocks noGrp="1"/>
          </p:cNvSpPr>
          <p:nvPr>
            <p:ph type="body" sz="quarter" idx="10"/>
          </p:nvPr>
        </p:nvSpPr>
        <p:spPr/>
        <p:txBody>
          <a:bodyPr/>
          <a:lstStyle/>
          <a:p>
            <a:r>
              <a:rPr lang="zh-CN" altLang="en-US"/>
              <a:t>输入你的关键词</a:t>
            </a:r>
            <a:endParaRPr lang="en-US" altLang="zh-CN"/>
          </a:p>
        </p:txBody>
      </p:sp>
      <p:graphicFrame>
        <p:nvGraphicFramePr>
          <p:cNvPr id="6" name="图表 5"/>
          <p:cNvGraphicFramePr/>
          <p:nvPr>
            <p:extLst>
              <p:ext uri="{D42A27DB-BD31-4B8C-83A1-F6EECF244321}">
                <p14:modId xmlns:p14="http://schemas.microsoft.com/office/powerpoint/2010/main" val="935784184"/>
              </p:ext>
            </p:extLst>
          </p:nvPr>
        </p:nvGraphicFramePr>
        <p:xfrm>
          <a:off x="725358" y="1570390"/>
          <a:ext cx="10741284" cy="2685321"/>
        </p:xfrm>
        <a:graphic>
          <a:graphicData uri="http://schemas.openxmlformats.org/drawingml/2006/chart">
            <c:chart xmlns:c="http://schemas.openxmlformats.org/drawingml/2006/chart" xmlns:r="http://schemas.openxmlformats.org/officeDocument/2006/relationships" r:id="rId2"/>
          </a:graphicData>
        </a:graphic>
      </p:graphicFrame>
      <p:sp>
        <p:nvSpPr>
          <p:cNvPr id="7" name="椭圆 6"/>
          <p:cNvSpPr/>
          <p:nvPr/>
        </p:nvSpPr>
        <p:spPr>
          <a:xfrm>
            <a:off x="-1505137" y="206829"/>
            <a:ext cx="1011652" cy="10116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505137" y="1570390"/>
            <a:ext cx="1011652" cy="101165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21023" y="5170790"/>
            <a:ext cx="10549954" cy="700576"/>
          </a:xfrm>
          <a:prstGeom prst="rect">
            <a:avLst/>
          </a:prstGeom>
        </p:spPr>
        <p:txBody>
          <a:bodyPr wrap="square">
            <a:spAutoFit/>
          </a:bodyPr>
          <a:lstStyle/>
          <a:p>
            <a:pPr>
              <a:lnSpc>
                <a:spcPct val="150000"/>
              </a:lnSpc>
            </a:pPr>
            <a:r>
              <a:rPr lang="zh-CN" altLang="en-US" sz="1400">
                <a:solidFill>
                  <a:schemeClr val="bg1"/>
                </a:solidFill>
                <a:latin typeface="+mn-ea"/>
              </a:rPr>
              <a:t>由猎聘网发起的“</a:t>
            </a:r>
            <a:r>
              <a:rPr lang="en-US" altLang="zh-CN" sz="1400">
                <a:solidFill>
                  <a:schemeClr val="bg1"/>
                </a:solidFill>
                <a:latin typeface="+mn-ea"/>
              </a:rPr>
              <a:t>2015</a:t>
            </a:r>
            <a:r>
              <a:rPr lang="zh-CN" altLang="en-US" sz="1400">
                <a:solidFill>
                  <a:schemeClr val="bg1"/>
                </a:solidFill>
                <a:latin typeface="+mn-ea"/>
              </a:rPr>
              <a:t>非凡雇主”活动于</a:t>
            </a:r>
            <a:r>
              <a:rPr lang="en-US" altLang="zh-CN" sz="1400">
                <a:solidFill>
                  <a:schemeClr val="bg1"/>
                </a:solidFill>
                <a:latin typeface="+mn-ea"/>
              </a:rPr>
              <a:t>7</a:t>
            </a:r>
            <a:r>
              <a:rPr lang="zh-CN" altLang="en-US" sz="1400">
                <a:solidFill>
                  <a:schemeClr val="bg1"/>
                </a:solidFill>
                <a:latin typeface="+mn-ea"/>
              </a:rPr>
              <a:t>月</a:t>
            </a:r>
            <a:r>
              <a:rPr lang="en-US" altLang="zh-CN" sz="1400">
                <a:solidFill>
                  <a:schemeClr val="bg1"/>
                </a:solidFill>
                <a:latin typeface="+mn-ea"/>
              </a:rPr>
              <a:t>22</a:t>
            </a:r>
            <a:r>
              <a:rPr lang="zh-CN" altLang="en-US" sz="1400">
                <a:solidFill>
                  <a:schemeClr val="bg1"/>
                </a:solidFill>
                <a:latin typeface="+mn-ea"/>
              </a:rPr>
              <a:t>日正式启动，此次活动首次颠覆传统雇主评选理念，以企业当下和未来是否倡导“不一样的”工作态度为标准，寻找</a:t>
            </a:r>
            <a:r>
              <a:rPr lang="en-US" altLang="zh-CN" sz="1400">
                <a:solidFill>
                  <a:schemeClr val="bg1"/>
                </a:solidFill>
                <a:latin typeface="+mn-ea"/>
              </a:rPr>
              <a:t>40</a:t>
            </a:r>
            <a:r>
              <a:rPr lang="zh-CN" altLang="en-US" sz="1400">
                <a:solidFill>
                  <a:schemeClr val="bg1"/>
                </a:solidFill>
                <a:latin typeface="+mn-ea"/>
              </a:rPr>
              <a:t>家最具人气和实力的“非凡雇主”。</a:t>
            </a:r>
          </a:p>
        </p:txBody>
      </p:sp>
      <p:sp>
        <p:nvSpPr>
          <p:cNvPr id="11" name="矩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21024" y="5994006"/>
            <a:ext cx="10549953" cy="509563"/>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Tree>
    <p:extLst>
      <p:ext uri="{BB962C8B-B14F-4D97-AF65-F5344CB8AC3E}">
        <p14:creationId xmlns:p14="http://schemas.microsoft.com/office/powerpoint/2010/main" val="2571654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478119" y="3465957"/>
            <a:ext cx="2712882" cy="372410"/>
          </a:xfrm>
          <a:prstGeom prst="rect">
            <a:avLst/>
          </a:prstGeom>
          <a:effectLst/>
        </p:spPr>
        <p:txBody>
          <a:bodyPr wrap="square">
            <a:spAutoFit/>
          </a:bodyPr>
          <a:lstStyle/>
          <a:p>
            <a:pPr algn="dist">
              <a:lnSpc>
                <a:spcPct val="130000"/>
              </a:lnSpc>
              <a:spcBef>
                <a:spcPts val="600"/>
              </a:spcBef>
            </a:pPr>
            <a:r>
              <a:rPr lang="en-US" altLang="zh-CN" sz="1400">
                <a:solidFill>
                  <a:schemeClr val="bg1">
                    <a:alpha val="70000"/>
                  </a:schemeClr>
                </a:solidFill>
              </a:rPr>
              <a:t>THANK YOU FOR LISTENING</a:t>
            </a:r>
          </a:p>
        </p:txBody>
      </p:sp>
      <p:sp>
        <p:nvSpPr>
          <p:cNvPr id="15" name="TextBox 65"/>
          <p:cNvSpPr txBox="1"/>
          <p:nvPr/>
        </p:nvSpPr>
        <p:spPr>
          <a:xfrm>
            <a:off x="1405548" y="1678973"/>
            <a:ext cx="4225994" cy="1754326"/>
          </a:xfrm>
          <a:prstGeom prst="rect">
            <a:avLst/>
          </a:prstGeom>
          <a:noFill/>
          <a:effectLst/>
        </p:spPr>
        <p:txBody>
          <a:bodyPr wrap="square" rtlCol="0">
            <a:spAutoFit/>
          </a:bodyPr>
          <a:lstStyle/>
          <a:p>
            <a:r>
              <a:rPr lang="zh-CN" altLang="en-US" sz="6000">
                <a:ln w="3175">
                  <a:noFill/>
                </a:ln>
                <a:solidFill>
                  <a:schemeClr val="bg1"/>
                </a:solidFill>
                <a:latin typeface="+mn-ea"/>
              </a:rPr>
              <a:t>谢谢</a:t>
            </a:r>
            <a:endParaRPr lang="en-US" altLang="zh-CN" sz="6000">
              <a:ln w="3175">
                <a:noFill/>
              </a:ln>
              <a:solidFill>
                <a:schemeClr val="bg1"/>
              </a:solidFill>
              <a:latin typeface="+mn-ea"/>
            </a:endParaRPr>
          </a:p>
          <a:p>
            <a:r>
              <a:rPr lang="zh-CN" altLang="en-US" sz="4800" b="1">
                <a:ln w="3175">
                  <a:noFill/>
                </a:ln>
                <a:solidFill>
                  <a:schemeClr val="bg1"/>
                </a:solidFill>
                <a:latin typeface="+mn-ea"/>
              </a:rPr>
              <a:t>您的聆听</a:t>
            </a:r>
          </a:p>
        </p:txBody>
      </p:sp>
      <p:cxnSp>
        <p:nvCxnSpPr>
          <p:cNvPr id="17" name="直接连接符 16"/>
          <p:cNvCxnSpPr/>
          <p:nvPr/>
        </p:nvCxnSpPr>
        <p:spPr>
          <a:xfrm>
            <a:off x="1565202" y="4027161"/>
            <a:ext cx="1003826"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1565202" y="4725927"/>
            <a:ext cx="858683" cy="368586"/>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bg1"/>
                </a:solidFill>
              </a:rPr>
              <a:t>SmilePPT</a:t>
            </a:r>
            <a:endParaRPr lang="zh-CN" altLang="en-US" sz="1100">
              <a:solidFill>
                <a:schemeClr val="bg1"/>
              </a:solidFill>
            </a:endParaRPr>
          </a:p>
        </p:txBody>
      </p:sp>
      <p:sp>
        <p:nvSpPr>
          <p:cNvPr id="7" name="矩形 6"/>
          <p:cNvSpPr/>
          <p:nvPr/>
        </p:nvSpPr>
        <p:spPr>
          <a:xfrm>
            <a:off x="9434114" y="6437478"/>
            <a:ext cx="2573140" cy="253916"/>
          </a:xfrm>
          <a:prstGeom prst="rect">
            <a:avLst/>
          </a:prstGeom>
        </p:spPr>
        <p:txBody>
          <a:bodyPr wrap="none">
            <a:spAutoFit/>
          </a:bodyPr>
          <a:lstStyle/>
          <a:p>
            <a:pPr algn="r"/>
            <a:r>
              <a:rPr lang="en-US" altLang="zh-CN" sz="1050" i="1">
                <a:solidFill>
                  <a:schemeClr val="bg1"/>
                </a:solidFill>
                <a:latin typeface="+mn-ea"/>
              </a:rPr>
              <a:t>Copyright © </a:t>
            </a:r>
            <a:r>
              <a:rPr lang="zh-CN" altLang="en-US" sz="1050" i="1">
                <a:solidFill>
                  <a:schemeClr val="bg1"/>
                </a:solidFill>
                <a:latin typeface="+mn-ea"/>
              </a:rPr>
              <a:t>呆鱼</a:t>
            </a:r>
            <a:r>
              <a:rPr lang="en-US" altLang="zh-CN" sz="1050" i="1">
                <a:solidFill>
                  <a:schemeClr val="bg1"/>
                </a:solidFill>
                <a:latin typeface="+mn-ea"/>
              </a:rPr>
              <a:t>. All rights reserved.</a:t>
            </a:r>
            <a:endParaRPr lang="zh-CN" altLang="en-US" sz="1050">
              <a:solidFill>
                <a:schemeClr val="bg1"/>
              </a:solidFill>
              <a:latin typeface="+mn-ea"/>
            </a:endParaRPr>
          </a:p>
        </p:txBody>
      </p:sp>
    </p:spTree>
    <p:extLst>
      <p:ext uri="{BB962C8B-B14F-4D97-AF65-F5344CB8AC3E}">
        <p14:creationId xmlns:p14="http://schemas.microsoft.com/office/powerpoint/2010/main" val="631124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5"/>
          <p:cNvSpPr txBox="1"/>
          <p:nvPr/>
        </p:nvSpPr>
        <p:spPr>
          <a:xfrm>
            <a:off x="682174" y="1593024"/>
            <a:ext cx="2272653" cy="1015663"/>
          </a:xfrm>
          <a:prstGeom prst="rect">
            <a:avLst/>
          </a:prstGeom>
          <a:noFill/>
          <a:effectLst/>
        </p:spPr>
        <p:txBody>
          <a:bodyPr wrap="square" rtlCol="0">
            <a:spAutoFit/>
          </a:bodyPr>
          <a:lstStyle/>
          <a:p>
            <a:r>
              <a:rPr lang="zh-CN" altLang="en-US" sz="4000" b="1">
                <a:ln w="3175">
                  <a:noFill/>
                </a:ln>
                <a:solidFill>
                  <a:schemeClr val="bg1"/>
                </a:solidFill>
                <a:latin typeface="+mn-ea"/>
              </a:rPr>
              <a:t>目录</a:t>
            </a:r>
            <a:endParaRPr lang="en-US" altLang="zh-CN" sz="3200" b="1">
              <a:ln w="3175">
                <a:noFill/>
              </a:ln>
              <a:solidFill>
                <a:schemeClr val="bg1"/>
              </a:solidFill>
              <a:latin typeface="+mn-ea"/>
            </a:endParaRPr>
          </a:p>
          <a:p>
            <a:r>
              <a:rPr lang="en-US" altLang="zh-CN">
                <a:ln w="3175">
                  <a:noFill/>
                </a:ln>
                <a:solidFill>
                  <a:schemeClr val="bg1"/>
                </a:solidFill>
                <a:latin typeface="+mn-ea"/>
              </a:rPr>
              <a:t>CONTENT</a:t>
            </a:r>
            <a:endParaRPr lang="en-US" altLang="zh-CN" sz="2400">
              <a:ln w="3175">
                <a:noFill/>
              </a:ln>
              <a:solidFill>
                <a:schemeClr val="bg1"/>
              </a:solidFill>
              <a:latin typeface="+mn-ea"/>
            </a:endParaRPr>
          </a:p>
        </p:txBody>
      </p:sp>
      <p:sp>
        <p:nvSpPr>
          <p:cNvPr id="13" name="矩形 12"/>
          <p:cNvSpPr/>
          <p:nvPr/>
        </p:nvSpPr>
        <p:spPr>
          <a:xfrm>
            <a:off x="682174" y="3051225"/>
            <a:ext cx="3135084" cy="2031325"/>
          </a:xfrm>
          <a:prstGeom prst="rect">
            <a:avLst/>
          </a:prstGeom>
        </p:spPr>
        <p:txBody>
          <a:bodyPr wrap="square">
            <a:spAutoFit/>
          </a:bodyPr>
          <a:lstStyle/>
          <a:p>
            <a:pPr>
              <a:lnSpc>
                <a:spcPct val="150000"/>
              </a:lnSpc>
            </a:pPr>
            <a:r>
              <a:rPr lang="zh-CN" altLang="en-US" sz="1400">
                <a:solidFill>
                  <a:schemeClr val="bg1"/>
                </a:solidFill>
                <a:latin typeface="+mn-ea"/>
              </a:rPr>
              <a:t>一家集研发、生产、销售及服务于一体的移动通信外围设备专业厂商，致力于为客户提供无线覆盖和传输的整体解决方案，于</a:t>
            </a:r>
            <a:r>
              <a:rPr lang="en-US" altLang="zh-CN" sz="1400">
                <a:solidFill>
                  <a:schemeClr val="bg1"/>
                </a:solidFill>
                <a:latin typeface="+mn-ea"/>
              </a:rPr>
              <a:t>2003</a:t>
            </a:r>
            <a:r>
              <a:rPr lang="zh-CN" altLang="en-US" sz="1400">
                <a:solidFill>
                  <a:schemeClr val="bg1"/>
                </a:solidFill>
                <a:latin typeface="+mn-ea"/>
              </a:rPr>
              <a:t>年在香港联交所主板上市，是国内同行业第一家上市公司。</a:t>
            </a:r>
          </a:p>
        </p:txBody>
      </p:sp>
      <p:sp>
        <p:nvSpPr>
          <p:cNvPr id="20" name="文本框 1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0777" y="1310275"/>
            <a:ext cx="4383105" cy="523220"/>
          </a:xfrm>
          <a:prstGeom prst="rect">
            <a:avLst/>
          </a:prstGeom>
          <a:noFill/>
        </p:spPr>
        <p:txBody>
          <a:bodyPr wrap="square" rtlCol="0">
            <a:spAutoFit/>
          </a:bodyPr>
          <a:lstStyle/>
          <a:p>
            <a:r>
              <a:rPr lang="en-US" altLang="zh-CN" sz="2800">
                <a:solidFill>
                  <a:schemeClr val="tx1">
                    <a:lumMod val="85000"/>
                    <a:lumOff val="15000"/>
                  </a:schemeClr>
                </a:solidFill>
                <a:latin typeface="+mn-ea"/>
              </a:rPr>
              <a:t>2016</a:t>
            </a:r>
            <a:r>
              <a:rPr lang="zh-CN" altLang="en-US" sz="2800">
                <a:solidFill>
                  <a:schemeClr val="tx1">
                    <a:lumMod val="85000"/>
                    <a:lumOff val="15000"/>
                  </a:schemeClr>
                </a:solidFill>
                <a:latin typeface="+mn-ea"/>
              </a:rPr>
              <a:t>年业绩达成情况</a:t>
            </a:r>
            <a:endParaRPr lang="en-US" altLang="zh-CN" sz="2800">
              <a:solidFill>
                <a:schemeClr val="tx1">
                  <a:lumMod val="85000"/>
                  <a:lumOff val="15000"/>
                </a:schemeClr>
              </a:solidFill>
              <a:latin typeface="+mn-ea"/>
            </a:endParaRPr>
          </a:p>
        </p:txBody>
      </p:sp>
      <p:sp>
        <p:nvSpPr>
          <p:cNvPr id="21" name="矩形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291" y="1789953"/>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Achievement Of 2016</a:t>
            </a:r>
          </a:p>
        </p:txBody>
      </p:sp>
      <p:sp>
        <p:nvSpPr>
          <p:cNvPr id="29" name="文本框 28"/>
          <p:cNvSpPr txBox="1"/>
          <p:nvPr/>
        </p:nvSpPr>
        <p:spPr>
          <a:xfrm>
            <a:off x="5234701" y="1263621"/>
            <a:ext cx="1042273" cy="830997"/>
          </a:xfrm>
          <a:prstGeom prst="rect">
            <a:avLst/>
          </a:prstGeom>
          <a:noFill/>
        </p:spPr>
        <p:txBody>
          <a:bodyPr wrap="none" rtlCol="0">
            <a:spAutoFit/>
          </a:bodyPr>
          <a:lstStyle/>
          <a:p>
            <a:pPr algn="ctr"/>
            <a:r>
              <a:rPr lang="en-US" altLang="zh-CN" sz="4800" b="1">
                <a:solidFill>
                  <a:schemeClr val="bg1">
                    <a:lumMod val="65000"/>
                  </a:schemeClr>
                </a:solidFill>
              </a:rPr>
              <a:t>01.</a:t>
            </a:r>
            <a:endParaRPr lang="zh-CN" altLang="en-US" sz="4800" b="1">
              <a:solidFill>
                <a:schemeClr val="bg1">
                  <a:lumMod val="65000"/>
                </a:schemeClr>
              </a:solidFill>
            </a:endParaRPr>
          </a:p>
        </p:txBody>
      </p:sp>
      <p:sp>
        <p:nvSpPr>
          <p:cNvPr id="22" name="文本框 2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0989" y="2513491"/>
            <a:ext cx="4383105" cy="523220"/>
          </a:xfrm>
          <a:prstGeom prst="rect">
            <a:avLst/>
          </a:prstGeom>
          <a:noFill/>
        </p:spPr>
        <p:txBody>
          <a:bodyPr wrap="square" rtlCol="0">
            <a:spAutoFit/>
          </a:bodyPr>
          <a:lstStyle/>
          <a:p>
            <a:r>
              <a:rPr lang="en-US" altLang="zh-CN" sz="2800">
                <a:solidFill>
                  <a:schemeClr val="tx1">
                    <a:lumMod val="85000"/>
                    <a:lumOff val="15000"/>
                  </a:schemeClr>
                </a:solidFill>
                <a:latin typeface="+mn-ea"/>
              </a:rPr>
              <a:t>2016</a:t>
            </a:r>
            <a:r>
              <a:rPr lang="zh-CN" altLang="en-US" sz="2800">
                <a:solidFill>
                  <a:schemeClr val="tx1">
                    <a:lumMod val="85000"/>
                    <a:lumOff val="15000"/>
                  </a:schemeClr>
                </a:solidFill>
                <a:latin typeface="+mn-ea"/>
              </a:rPr>
              <a:t>年重点工作</a:t>
            </a:r>
          </a:p>
        </p:txBody>
      </p:sp>
      <p:sp>
        <p:nvSpPr>
          <p:cNvPr id="23" name="矩形 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503" y="2993169"/>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Key Work In 2016</a:t>
            </a:r>
          </a:p>
        </p:txBody>
      </p:sp>
      <p:sp>
        <p:nvSpPr>
          <p:cNvPr id="31" name="文本框 30"/>
          <p:cNvSpPr txBox="1"/>
          <p:nvPr/>
        </p:nvSpPr>
        <p:spPr>
          <a:xfrm>
            <a:off x="5234701" y="2466837"/>
            <a:ext cx="1042273" cy="830997"/>
          </a:xfrm>
          <a:prstGeom prst="rect">
            <a:avLst/>
          </a:prstGeom>
          <a:noFill/>
        </p:spPr>
        <p:txBody>
          <a:bodyPr wrap="none" rtlCol="0">
            <a:spAutoFit/>
          </a:bodyPr>
          <a:lstStyle/>
          <a:p>
            <a:pPr algn="ctr"/>
            <a:r>
              <a:rPr lang="en-US" altLang="zh-CN" sz="4800" b="1">
                <a:solidFill>
                  <a:schemeClr val="bg1">
                    <a:lumMod val="65000"/>
                  </a:schemeClr>
                </a:solidFill>
              </a:rPr>
              <a:t>02.</a:t>
            </a:r>
            <a:endParaRPr lang="zh-CN" altLang="en-US" sz="4800" b="1">
              <a:solidFill>
                <a:schemeClr val="bg1">
                  <a:lumMod val="65000"/>
                </a:schemeClr>
              </a:solidFill>
            </a:endParaRPr>
          </a:p>
        </p:txBody>
      </p:sp>
      <p:sp>
        <p:nvSpPr>
          <p:cNvPr id="24" name="文本框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1201" y="3716707"/>
            <a:ext cx="4383105" cy="523220"/>
          </a:xfrm>
          <a:prstGeom prst="rect">
            <a:avLst/>
          </a:prstGeom>
          <a:noFill/>
        </p:spPr>
        <p:txBody>
          <a:bodyPr wrap="square" rtlCol="0">
            <a:spAutoFit/>
          </a:bodyPr>
          <a:lstStyle/>
          <a:p>
            <a:r>
              <a:rPr lang="zh-CN" altLang="en-US" sz="2800">
                <a:solidFill>
                  <a:schemeClr val="tx1">
                    <a:lumMod val="85000"/>
                    <a:lumOff val="15000"/>
                  </a:schemeClr>
                </a:solidFill>
                <a:latin typeface="+mn-ea"/>
              </a:rPr>
              <a:t>不足与改善计划</a:t>
            </a:r>
          </a:p>
        </p:txBody>
      </p:sp>
      <p:sp>
        <p:nvSpPr>
          <p:cNvPr id="25" name="矩形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715" y="4196385"/>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Deficiencies And Improvement Plan</a:t>
            </a:r>
          </a:p>
        </p:txBody>
      </p:sp>
      <p:sp>
        <p:nvSpPr>
          <p:cNvPr id="32" name="文本框 31"/>
          <p:cNvSpPr txBox="1"/>
          <p:nvPr/>
        </p:nvSpPr>
        <p:spPr>
          <a:xfrm>
            <a:off x="5234701" y="3670053"/>
            <a:ext cx="1042273" cy="830997"/>
          </a:xfrm>
          <a:prstGeom prst="rect">
            <a:avLst/>
          </a:prstGeom>
          <a:noFill/>
        </p:spPr>
        <p:txBody>
          <a:bodyPr wrap="none" rtlCol="0">
            <a:spAutoFit/>
          </a:bodyPr>
          <a:lstStyle/>
          <a:p>
            <a:pPr algn="ctr"/>
            <a:r>
              <a:rPr lang="en-US" altLang="zh-CN" sz="4800" b="1">
                <a:solidFill>
                  <a:schemeClr val="bg1">
                    <a:lumMod val="65000"/>
                  </a:schemeClr>
                </a:solidFill>
              </a:rPr>
              <a:t>03.</a:t>
            </a:r>
            <a:endParaRPr lang="zh-CN" altLang="en-US" sz="4800" b="1">
              <a:solidFill>
                <a:schemeClr val="bg1">
                  <a:lumMod val="65000"/>
                </a:schemeClr>
              </a:solidFill>
            </a:endParaRPr>
          </a:p>
        </p:txBody>
      </p:sp>
      <p:sp>
        <p:nvSpPr>
          <p:cNvPr id="26" name="文本框 2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1413" y="4919923"/>
            <a:ext cx="4383105" cy="523220"/>
          </a:xfrm>
          <a:prstGeom prst="rect">
            <a:avLst/>
          </a:prstGeom>
          <a:noFill/>
        </p:spPr>
        <p:txBody>
          <a:bodyPr wrap="square" rtlCol="0">
            <a:spAutoFit/>
          </a:bodyPr>
          <a:lstStyle/>
          <a:p>
            <a:r>
              <a:rPr lang="en-US" altLang="zh-CN" sz="2800">
                <a:solidFill>
                  <a:schemeClr val="tx1">
                    <a:lumMod val="85000"/>
                    <a:lumOff val="15000"/>
                  </a:schemeClr>
                </a:solidFill>
                <a:latin typeface="+mn-ea"/>
              </a:rPr>
              <a:t>2017</a:t>
            </a:r>
            <a:r>
              <a:rPr lang="zh-CN" altLang="en-US" sz="2800">
                <a:solidFill>
                  <a:schemeClr val="tx1">
                    <a:lumMod val="85000"/>
                    <a:lumOff val="15000"/>
                  </a:schemeClr>
                </a:solidFill>
                <a:latin typeface="+mn-ea"/>
              </a:rPr>
              <a:t>年工作方向与计划</a:t>
            </a:r>
          </a:p>
        </p:txBody>
      </p:sp>
      <p:sp>
        <p:nvSpPr>
          <p:cNvPr id="27" name="矩形 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927" y="5399601"/>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Work Direction And Plan For 2017</a:t>
            </a:r>
          </a:p>
        </p:txBody>
      </p:sp>
      <p:sp>
        <p:nvSpPr>
          <p:cNvPr id="33" name="文本框 32"/>
          <p:cNvSpPr txBox="1"/>
          <p:nvPr/>
        </p:nvSpPr>
        <p:spPr>
          <a:xfrm>
            <a:off x="5234701" y="4873269"/>
            <a:ext cx="1042273" cy="830997"/>
          </a:xfrm>
          <a:prstGeom prst="rect">
            <a:avLst/>
          </a:prstGeom>
          <a:noFill/>
        </p:spPr>
        <p:txBody>
          <a:bodyPr wrap="none" rtlCol="0">
            <a:spAutoFit/>
          </a:bodyPr>
          <a:lstStyle/>
          <a:p>
            <a:pPr algn="ctr"/>
            <a:r>
              <a:rPr lang="en-US" altLang="zh-CN" sz="4800" b="1">
                <a:solidFill>
                  <a:schemeClr val="bg1">
                    <a:lumMod val="65000"/>
                  </a:schemeClr>
                </a:solidFill>
              </a:rPr>
              <a:t>04.</a:t>
            </a:r>
            <a:endParaRPr lang="zh-CN" altLang="en-US" sz="4800" b="1">
              <a:solidFill>
                <a:schemeClr val="bg1">
                  <a:lumMod val="65000"/>
                </a:schemeClr>
              </a:solidFill>
            </a:endParaRPr>
          </a:p>
        </p:txBody>
      </p:sp>
      <p:cxnSp>
        <p:nvCxnSpPr>
          <p:cNvPr id="43" name="直接连接符 42"/>
          <p:cNvCxnSpPr/>
          <p:nvPr/>
        </p:nvCxnSpPr>
        <p:spPr>
          <a:xfrm>
            <a:off x="795945" y="2644419"/>
            <a:ext cx="481312"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86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36789"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5400000" flipV="1">
            <a:off x="11520777"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2436450"/>
            <a:ext cx="6608273" cy="1107996"/>
          </a:xfrm>
          <a:prstGeom prst="rect">
            <a:avLst/>
          </a:prstGeom>
          <a:noFill/>
        </p:spPr>
        <p:txBody>
          <a:bodyPr wrap="square" rtlCol="0">
            <a:spAutoFit/>
          </a:bodyPr>
          <a:lstStyle/>
          <a:p>
            <a:pPr algn="ctr"/>
            <a:r>
              <a:rPr lang="zh-CN" altLang="en-US" sz="6600">
                <a:solidFill>
                  <a:schemeClr val="bg1"/>
                </a:solidFill>
                <a:latin typeface="+mj-ea"/>
                <a:ea typeface="+mj-ea"/>
              </a:rPr>
              <a:t>备用页面</a:t>
            </a:r>
          </a:p>
        </p:txBody>
      </p:sp>
      <p:sp>
        <p:nvSpPr>
          <p:cNvPr id="13" name="文本框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3517468"/>
            <a:ext cx="6608273" cy="584775"/>
          </a:xfrm>
          <a:prstGeom prst="rect">
            <a:avLst/>
          </a:prstGeom>
          <a:noFill/>
        </p:spPr>
        <p:txBody>
          <a:bodyPr wrap="square" rtlCol="0">
            <a:spAutoFit/>
          </a:bodyPr>
          <a:lstStyle/>
          <a:p>
            <a:pPr algn="ctr"/>
            <a:r>
              <a:rPr lang="en-US" altLang="zh-CN" sz="3200">
                <a:solidFill>
                  <a:schemeClr val="bg1"/>
                </a:solidFill>
                <a:latin typeface="+mn-ea"/>
              </a:rPr>
              <a:t>ALTERNATE PAGE</a:t>
            </a:r>
            <a:endParaRPr lang="zh-CN" altLang="en-US" sz="3200">
              <a:solidFill>
                <a:schemeClr val="bg1"/>
              </a:solidFill>
              <a:latin typeface="+mn-ea"/>
            </a:endParaRPr>
          </a:p>
        </p:txBody>
      </p:sp>
    </p:spTree>
    <p:extLst>
      <p:ext uri="{BB962C8B-B14F-4D97-AF65-F5344CB8AC3E}">
        <p14:creationId xmlns:p14="http://schemas.microsoft.com/office/powerpoint/2010/main" val="66480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44059" y="1064561"/>
            <a:ext cx="25891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5</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rot="5768386">
            <a:off x="7438419" y="2519860"/>
            <a:ext cx="1669142" cy="338554"/>
          </a:xfrm>
          <a:prstGeom prst="rect">
            <a:avLst/>
          </a:prstGeom>
          <a:noFill/>
        </p:spPr>
        <p:txBody>
          <a:bodyPr wrap="square" rtlCol="0">
            <a:spAutoFit/>
          </a:bodyPr>
          <a:lstStyle/>
          <a:p>
            <a:pPr algn="dist"/>
            <a:r>
              <a:rPr lang="en-US" altLang="zh-CN" sz="1600">
                <a:solidFill>
                  <a:schemeClr val="bg1"/>
                </a:solidFill>
                <a:latin typeface="+mj-ea"/>
                <a:ea typeface="+mj-ea"/>
              </a:rPr>
              <a:t>PART FIVE</a:t>
            </a:r>
            <a:endParaRPr lang="zh-CN" altLang="en-US" sz="1600">
              <a:solidFill>
                <a:schemeClr val="bg1"/>
              </a:solidFill>
              <a:latin typeface="+mj-ea"/>
              <a:ea typeface="+mj-ea"/>
            </a:endParaRPr>
          </a:p>
        </p:txBody>
      </p:sp>
    </p:spTree>
    <p:extLst>
      <p:ext uri="{BB962C8B-B14F-4D97-AF65-F5344CB8AC3E}">
        <p14:creationId xmlns:p14="http://schemas.microsoft.com/office/powerpoint/2010/main" val="279167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06388" y="1064561"/>
            <a:ext cx="2664512"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6</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a:off x="8574692" y="3616271"/>
            <a:ext cx="1327904" cy="584775"/>
          </a:xfrm>
          <a:prstGeom prst="rect">
            <a:avLst/>
          </a:prstGeom>
          <a:noFill/>
        </p:spPr>
        <p:txBody>
          <a:bodyPr wrap="square" rtlCol="0">
            <a:spAutoFit/>
          </a:bodyPr>
          <a:lstStyle/>
          <a:p>
            <a:pPr algn="dist"/>
            <a:r>
              <a:rPr lang="en-US" altLang="zh-CN" sz="1600">
                <a:solidFill>
                  <a:schemeClr val="bg1"/>
                </a:solidFill>
                <a:latin typeface="+mj-ea"/>
                <a:ea typeface="+mj-ea"/>
              </a:rPr>
              <a:t>PART</a:t>
            </a:r>
          </a:p>
          <a:p>
            <a:pPr algn="dist"/>
            <a:r>
              <a:rPr lang="en-US" altLang="zh-CN" sz="1600">
                <a:solidFill>
                  <a:schemeClr val="bg1"/>
                </a:solidFill>
                <a:latin typeface="+mj-ea"/>
                <a:ea typeface="+mj-ea"/>
              </a:rPr>
              <a:t>SIX</a:t>
            </a:r>
            <a:endParaRPr lang="zh-CN" altLang="en-US" sz="1600">
              <a:solidFill>
                <a:schemeClr val="bg1"/>
              </a:solidFill>
              <a:latin typeface="+mj-ea"/>
              <a:ea typeface="+mj-ea"/>
            </a:endParaRPr>
          </a:p>
        </p:txBody>
      </p:sp>
    </p:spTree>
    <p:extLst>
      <p:ext uri="{BB962C8B-B14F-4D97-AF65-F5344CB8AC3E}">
        <p14:creationId xmlns:p14="http://schemas.microsoft.com/office/powerpoint/2010/main" val="3190090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06388" y="1064561"/>
            <a:ext cx="2664512"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7</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a:off x="8229599" y="2077759"/>
            <a:ext cx="1683657" cy="338554"/>
          </a:xfrm>
          <a:prstGeom prst="rect">
            <a:avLst/>
          </a:prstGeom>
          <a:noFill/>
        </p:spPr>
        <p:txBody>
          <a:bodyPr wrap="square" rtlCol="0">
            <a:spAutoFit/>
          </a:bodyPr>
          <a:lstStyle/>
          <a:p>
            <a:pPr algn="dist"/>
            <a:r>
              <a:rPr lang="en-US" altLang="zh-CN" sz="1600">
                <a:solidFill>
                  <a:schemeClr val="bg1"/>
                </a:solidFill>
                <a:latin typeface="+mj-ea"/>
                <a:ea typeface="+mj-ea"/>
              </a:rPr>
              <a:t>PART SEVEN</a:t>
            </a:r>
            <a:endParaRPr lang="zh-CN" altLang="en-US" sz="1600">
              <a:solidFill>
                <a:schemeClr val="bg1"/>
              </a:solidFill>
              <a:latin typeface="+mj-ea"/>
              <a:ea typeface="+mj-ea"/>
            </a:endParaRPr>
          </a:p>
        </p:txBody>
      </p:sp>
    </p:spTree>
    <p:extLst>
      <p:ext uri="{BB962C8B-B14F-4D97-AF65-F5344CB8AC3E}">
        <p14:creationId xmlns:p14="http://schemas.microsoft.com/office/powerpoint/2010/main" val="1913773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91159" y="1064561"/>
            <a:ext cx="26949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8</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a:off x="8625794" y="3788939"/>
            <a:ext cx="1233715" cy="584775"/>
          </a:xfrm>
          <a:prstGeom prst="rect">
            <a:avLst/>
          </a:prstGeom>
          <a:noFill/>
        </p:spPr>
        <p:txBody>
          <a:bodyPr wrap="square" rtlCol="0">
            <a:spAutoFit/>
          </a:bodyPr>
          <a:lstStyle/>
          <a:p>
            <a:pPr algn="dist"/>
            <a:r>
              <a:rPr lang="en-US" altLang="zh-CN" sz="1600">
                <a:solidFill>
                  <a:schemeClr val="bg1"/>
                </a:solidFill>
                <a:latin typeface="+mj-ea"/>
                <a:ea typeface="+mj-ea"/>
              </a:rPr>
              <a:t>PART</a:t>
            </a:r>
          </a:p>
          <a:p>
            <a:pPr algn="dist"/>
            <a:r>
              <a:rPr lang="en-US" altLang="zh-CN" sz="1600">
                <a:solidFill>
                  <a:schemeClr val="bg1"/>
                </a:solidFill>
                <a:latin typeface="+mj-ea"/>
                <a:ea typeface="+mj-ea"/>
              </a:rPr>
              <a:t>EIGHT</a:t>
            </a:r>
            <a:endParaRPr lang="zh-CN" altLang="en-US" sz="1600">
              <a:solidFill>
                <a:schemeClr val="bg1"/>
              </a:solidFill>
              <a:latin typeface="+mj-ea"/>
              <a:ea typeface="+mj-ea"/>
            </a:endParaRPr>
          </a:p>
        </p:txBody>
      </p:sp>
    </p:spTree>
    <p:extLst>
      <p:ext uri="{BB962C8B-B14F-4D97-AF65-F5344CB8AC3E}">
        <p14:creationId xmlns:p14="http://schemas.microsoft.com/office/powerpoint/2010/main" val="2784046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91159" y="1064561"/>
            <a:ext cx="26949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9</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a:off x="8625794" y="2545389"/>
            <a:ext cx="1233715" cy="584775"/>
          </a:xfrm>
          <a:prstGeom prst="rect">
            <a:avLst/>
          </a:prstGeom>
          <a:noFill/>
        </p:spPr>
        <p:txBody>
          <a:bodyPr wrap="square" rtlCol="0">
            <a:spAutoFit/>
          </a:bodyPr>
          <a:lstStyle/>
          <a:p>
            <a:pPr algn="dist"/>
            <a:r>
              <a:rPr lang="en-US" altLang="zh-CN" sz="1600">
                <a:solidFill>
                  <a:schemeClr val="bg1"/>
                </a:solidFill>
                <a:latin typeface="+mj-ea"/>
                <a:ea typeface="+mj-ea"/>
              </a:rPr>
              <a:t>PART</a:t>
            </a:r>
          </a:p>
          <a:p>
            <a:pPr algn="dist"/>
            <a:r>
              <a:rPr lang="en-US" altLang="zh-CN" sz="1600">
                <a:solidFill>
                  <a:schemeClr val="bg1"/>
                </a:solidFill>
                <a:latin typeface="+mj-ea"/>
                <a:ea typeface="+mj-ea"/>
              </a:rPr>
              <a:t>NINE</a:t>
            </a:r>
            <a:endParaRPr lang="zh-CN" altLang="en-US" sz="1600">
              <a:solidFill>
                <a:schemeClr val="bg1"/>
              </a:solidFill>
              <a:latin typeface="+mj-ea"/>
              <a:ea typeface="+mj-ea"/>
            </a:endParaRPr>
          </a:p>
        </p:txBody>
      </p:sp>
    </p:spTree>
    <p:extLst>
      <p:ext uri="{BB962C8B-B14F-4D97-AF65-F5344CB8AC3E}">
        <p14:creationId xmlns:p14="http://schemas.microsoft.com/office/powerpoint/2010/main" val="1827343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36789"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5400000" flipV="1">
            <a:off x="11520777"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2436450"/>
            <a:ext cx="6608273" cy="1107996"/>
          </a:xfrm>
          <a:prstGeom prst="rect">
            <a:avLst/>
          </a:prstGeom>
          <a:noFill/>
        </p:spPr>
        <p:txBody>
          <a:bodyPr wrap="square" rtlCol="0">
            <a:spAutoFit/>
          </a:bodyPr>
          <a:lstStyle/>
          <a:p>
            <a:pPr algn="ctr"/>
            <a:r>
              <a:rPr lang="zh-CN" altLang="en-US" sz="6600">
                <a:solidFill>
                  <a:schemeClr val="bg1"/>
                </a:solidFill>
                <a:latin typeface="+mj-ea"/>
                <a:ea typeface="+mj-ea"/>
              </a:rPr>
              <a:t>设计规范</a:t>
            </a:r>
          </a:p>
        </p:txBody>
      </p:sp>
      <p:sp>
        <p:nvSpPr>
          <p:cNvPr id="13" name="文本框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3517468"/>
            <a:ext cx="6608273" cy="584775"/>
          </a:xfrm>
          <a:prstGeom prst="rect">
            <a:avLst/>
          </a:prstGeom>
          <a:noFill/>
        </p:spPr>
        <p:txBody>
          <a:bodyPr wrap="square" rtlCol="0">
            <a:spAutoFit/>
          </a:bodyPr>
          <a:lstStyle/>
          <a:p>
            <a:pPr algn="ctr"/>
            <a:r>
              <a:rPr lang="en-US" altLang="zh-CN" sz="3200">
                <a:solidFill>
                  <a:schemeClr val="bg1"/>
                </a:solidFill>
                <a:latin typeface="+mn-ea"/>
              </a:rPr>
              <a:t>DESIGN SPECIFICATIONS</a:t>
            </a:r>
          </a:p>
        </p:txBody>
      </p:sp>
    </p:spTree>
    <p:extLst>
      <p:ext uri="{BB962C8B-B14F-4D97-AF65-F5344CB8AC3E}">
        <p14:creationId xmlns:p14="http://schemas.microsoft.com/office/powerpoint/2010/main" val="102958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89122" y="2923921"/>
            <a:ext cx="887758" cy="45141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中文</a:t>
            </a:r>
          </a:p>
        </p:txBody>
      </p:sp>
      <p:sp>
        <p:nvSpPr>
          <p:cNvPr id="10" name="文本框 9"/>
          <p:cNvSpPr txBox="1"/>
          <p:nvPr/>
        </p:nvSpPr>
        <p:spPr>
          <a:xfrm>
            <a:off x="3568913" y="2857240"/>
            <a:ext cx="3057247" cy="584775"/>
          </a:xfrm>
          <a:prstGeom prst="rect">
            <a:avLst/>
          </a:prstGeom>
          <a:noFill/>
        </p:spPr>
        <p:txBody>
          <a:bodyPr wrap="none" rtlCol="0">
            <a:spAutoFit/>
          </a:bodyPr>
          <a:lstStyle/>
          <a:p>
            <a:r>
              <a:rPr lang="zh-CN" altLang="en-US" sz="3200">
                <a:solidFill>
                  <a:schemeClr val="tx1">
                    <a:lumMod val="85000"/>
                    <a:lumOff val="15000"/>
                  </a:schemeClr>
                </a:solidFill>
                <a:latin typeface="+mj-ea"/>
                <a:ea typeface="+mj-ea"/>
              </a:rPr>
              <a:t>方正兰亭超细黑</a:t>
            </a:r>
            <a:endParaRPr lang="zh-CN" altLang="en-US" sz="3200" dirty="0">
              <a:solidFill>
                <a:schemeClr val="tx1">
                  <a:lumMod val="85000"/>
                  <a:lumOff val="15000"/>
                </a:schemeClr>
              </a:solidFill>
              <a:latin typeface="+mj-ea"/>
              <a:ea typeface="+mj-ea"/>
            </a:endParaRPr>
          </a:p>
        </p:txBody>
      </p:sp>
      <p:sp>
        <p:nvSpPr>
          <p:cNvPr id="12" name="矩形 11"/>
          <p:cNvSpPr/>
          <p:nvPr/>
        </p:nvSpPr>
        <p:spPr>
          <a:xfrm>
            <a:off x="2089122" y="4457958"/>
            <a:ext cx="887758" cy="451412"/>
          </a:xfrm>
          <a:prstGeom prst="rect">
            <a:avLst/>
          </a:prstGeom>
          <a:solidFill>
            <a:srgbClr val="6161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英文</a:t>
            </a:r>
          </a:p>
        </p:txBody>
      </p:sp>
      <p:sp>
        <p:nvSpPr>
          <p:cNvPr id="14" name="文本框 13"/>
          <p:cNvSpPr txBox="1"/>
          <p:nvPr/>
        </p:nvSpPr>
        <p:spPr>
          <a:xfrm>
            <a:off x="3614599" y="4391277"/>
            <a:ext cx="3012363" cy="584775"/>
          </a:xfrm>
          <a:prstGeom prst="rect">
            <a:avLst/>
          </a:prstGeom>
          <a:noFill/>
        </p:spPr>
        <p:txBody>
          <a:bodyPr wrap="none" rtlCol="0">
            <a:spAutoFit/>
          </a:bodyPr>
          <a:lstStyle/>
          <a:p>
            <a:r>
              <a:rPr lang="en-US" altLang="zh-CN" sz="3200">
                <a:solidFill>
                  <a:schemeClr val="tx1">
                    <a:lumMod val="85000"/>
                    <a:lumOff val="15000"/>
                  </a:schemeClr>
                </a:solidFill>
                <a:latin typeface="+mj-lt"/>
              </a:rPr>
              <a:t>Segoe UI Light 8</a:t>
            </a:r>
            <a:endParaRPr lang="zh-CN" altLang="en-US" sz="3200" dirty="0">
              <a:solidFill>
                <a:schemeClr val="tx1">
                  <a:lumMod val="85000"/>
                  <a:lumOff val="15000"/>
                </a:schemeClr>
              </a:solidFill>
              <a:latin typeface="+mj-lt"/>
            </a:endParaRPr>
          </a:p>
        </p:txBody>
      </p:sp>
      <p:sp>
        <p:nvSpPr>
          <p:cNvPr id="15" name="文本框 14"/>
          <p:cNvSpPr txBox="1"/>
          <p:nvPr/>
        </p:nvSpPr>
        <p:spPr>
          <a:xfrm>
            <a:off x="7327474" y="2857240"/>
            <a:ext cx="1826141" cy="584775"/>
          </a:xfrm>
          <a:prstGeom prst="rect">
            <a:avLst/>
          </a:prstGeom>
          <a:noFill/>
        </p:spPr>
        <p:txBody>
          <a:bodyPr wrap="none" rtlCol="0">
            <a:spAutoFit/>
          </a:bodyPr>
          <a:lstStyle/>
          <a:p>
            <a:r>
              <a:rPr lang="zh-CN" altLang="en-US" sz="3200" dirty="0">
                <a:solidFill>
                  <a:schemeClr val="tx1">
                    <a:lumMod val="85000"/>
                    <a:lumOff val="15000"/>
                  </a:schemeClr>
                </a:solidFill>
              </a:rPr>
              <a:t>微软</a:t>
            </a:r>
            <a:r>
              <a:rPr lang="zh-CN" altLang="en-US" sz="3200">
                <a:solidFill>
                  <a:schemeClr val="tx1">
                    <a:lumMod val="85000"/>
                    <a:lumOff val="15000"/>
                  </a:schemeClr>
                </a:solidFill>
              </a:rPr>
              <a:t>雅黑</a:t>
            </a:r>
            <a:endParaRPr lang="zh-CN" altLang="en-US" sz="3200" dirty="0">
              <a:solidFill>
                <a:schemeClr val="tx1">
                  <a:lumMod val="85000"/>
                  <a:lumOff val="15000"/>
                </a:schemeClr>
              </a:solidFill>
            </a:endParaRPr>
          </a:p>
        </p:txBody>
      </p:sp>
      <p:cxnSp>
        <p:nvCxnSpPr>
          <p:cNvPr id="16" name="直接连接符 15"/>
          <p:cNvCxnSpPr/>
          <p:nvPr/>
        </p:nvCxnSpPr>
        <p:spPr>
          <a:xfrm>
            <a:off x="1186351" y="3902150"/>
            <a:ext cx="9819298"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7327474" y="4391277"/>
            <a:ext cx="1818126" cy="584775"/>
          </a:xfrm>
          <a:prstGeom prst="rect">
            <a:avLst/>
          </a:prstGeom>
          <a:noFill/>
        </p:spPr>
        <p:txBody>
          <a:bodyPr wrap="none" rtlCol="0">
            <a:spAutoFit/>
          </a:bodyPr>
          <a:lstStyle/>
          <a:p>
            <a:r>
              <a:rPr lang="en-US" altLang="zh-CN" sz="3200">
                <a:solidFill>
                  <a:schemeClr val="tx1">
                    <a:lumMod val="85000"/>
                    <a:lumOff val="15000"/>
                  </a:schemeClr>
                </a:solidFill>
              </a:rPr>
              <a:t>Segoe UI</a:t>
            </a:r>
            <a:endParaRPr lang="zh-CN" altLang="en-US" sz="3200" dirty="0">
              <a:solidFill>
                <a:schemeClr val="tx1">
                  <a:lumMod val="85000"/>
                  <a:lumOff val="15000"/>
                </a:schemeClr>
              </a:solidFill>
            </a:endParaRPr>
          </a:p>
        </p:txBody>
      </p:sp>
      <p:sp>
        <p:nvSpPr>
          <p:cNvPr id="18" name="TextBox 53"/>
          <p:cNvSpPr txBox="1"/>
          <p:nvPr/>
        </p:nvSpPr>
        <p:spPr>
          <a:xfrm>
            <a:off x="5475158" y="471028"/>
            <a:ext cx="1241685" cy="1015663"/>
          </a:xfrm>
          <a:prstGeom prst="rect">
            <a:avLst/>
          </a:prstGeom>
          <a:noFill/>
          <a:effectLst/>
        </p:spPr>
        <p:txBody>
          <a:bodyPr wrap="square" rtlCol="0">
            <a:spAutoFit/>
          </a:bodyPr>
          <a:lstStyle/>
          <a:p>
            <a:pPr algn="ctr"/>
            <a:r>
              <a:rPr lang="zh-CN" altLang="en-US" sz="3600">
                <a:solidFill>
                  <a:schemeClr val="tx1">
                    <a:lumMod val="85000"/>
                    <a:lumOff val="15000"/>
                  </a:schemeClr>
                </a:solidFill>
                <a:latin typeface="+mj-ea"/>
                <a:ea typeface="+mj-ea"/>
              </a:rPr>
              <a:t>字体</a:t>
            </a:r>
            <a:endParaRPr lang="en-US" altLang="zh-CN" sz="3600">
              <a:solidFill>
                <a:schemeClr val="tx1">
                  <a:lumMod val="85000"/>
                  <a:lumOff val="15000"/>
                </a:schemeClr>
              </a:solidFill>
              <a:latin typeface="+mj-ea"/>
              <a:ea typeface="+mj-ea"/>
            </a:endParaRPr>
          </a:p>
          <a:p>
            <a:pPr algn="ctr"/>
            <a:r>
              <a:rPr lang="en-US" altLang="zh-CN" sz="2400">
                <a:solidFill>
                  <a:schemeClr val="tx1">
                    <a:lumMod val="65000"/>
                    <a:lumOff val="35000"/>
                  </a:schemeClr>
                </a:solidFill>
                <a:latin typeface="+mj-ea"/>
                <a:ea typeface="+mj-ea"/>
              </a:rPr>
              <a:t>Fonts</a:t>
            </a:r>
            <a:endParaRPr lang="zh-CN" altLang="en-US" sz="2400">
              <a:solidFill>
                <a:schemeClr val="tx1">
                  <a:lumMod val="65000"/>
                  <a:lumOff val="35000"/>
                </a:schemeClr>
              </a:solidFill>
              <a:latin typeface="+mj-ea"/>
              <a:ea typeface="+mj-ea"/>
            </a:endParaRPr>
          </a:p>
        </p:txBody>
      </p:sp>
      <p:sp>
        <p:nvSpPr>
          <p:cNvPr id="19" name="等腰三角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900536" y="-1"/>
            <a:ext cx="390928" cy="304801"/>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6307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53"/>
          <p:cNvSpPr txBox="1"/>
          <p:nvPr/>
        </p:nvSpPr>
        <p:spPr>
          <a:xfrm>
            <a:off x="5475158" y="471028"/>
            <a:ext cx="1241685" cy="1015663"/>
          </a:xfrm>
          <a:prstGeom prst="rect">
            <a:avLst/>
          </a:prstGeom>
          <a:noFill/>
          <a:effectLst/>
        </p:spPr>
        <p:txBody>
          <a:bodyPr wrap="square" rtlCol="0">
            <a:spAutoFit/>
          </a:bodyPr>
          <a:lstStyle/>
          <a:p>
            <a:pPr algn="ctr"/>
            <a:r>
              <a:rPr lang="zh-CN" altLang="en-US" sz="3600">
                <a:solidFill>
                  <a:schemeClr val="tx1">
                    <a:lumMod val="85000"/>
                    <a:lumOff val="15000"/>
                  </a:schemeClr>
                </a:solidFill>
                <a:latin typeface="+mj-ea"/>
                <a:ea typeface="+mj-ea"/>
              </a:rPr>
              <a:t>配色</a:t>
            </a:r>
          </a:p>
          <a:p>
            <a:pPr algn="ctr"/>
            <a:r>
              <a:rPr lang="en-US" altLang="zh-CN" sz="2400">
                <a:solidFill>
                  <a:schemeClr val="tx1">
                    <a:lumMod val="65000"/>
                    <a:lumOff val="35000"/>
                  </a:schemeClr>
                </a:solidFill>
                <a:latin typeface="+mj-ea"/>
                <a:ea typeface="+mj-ea"/>
              </a:rPr>
              <a:t>Colour</a:t>
            </a:r>
          </a:p>
        </p:txBody>
      </p:sp>
      <p:sp>
        <p:nvSpPr>
          <p:cNvPr id="19" name="等腰三角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900536" y="-1"/>
            <a:ext cx="390928" cy="304801"/>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41813" y="3196791"/>
            <a:ext cx="1417742" cy="141774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p:cNvSpPr/>
          <p:nvPr/>
        </p:nvSpPr>
        <p:spPr>
          <a:xfrm>
            <a:off x="2839940" y="3196791"/>
            <a:ext cx="1417742" cy="1417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p:cNvSpPr/>
          <p:nvPr/>
        </p:nvSpPr>
        <p:spPr>
          <a:xfrm>
            <a:off x="4538067" y="3196791"/>
            <a:ext cx="1417742" cy="14177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a:off x="6236194" y="3196791"/>
            <a:ext cx="1417742" cy="141774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p:cNvSpPr/>
          <p:nvPr/>
        </p:nvSpPr>
        <p:spPr>
          <a:xfrm>
            <a:off x="7934321" y="3196791"/>
            <a:ext cx="1417742" cy="141774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a:off x="9632446" y="3196791"/>
            <a:ext cx="1417742" cy="141774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977939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53"/>
          <p:cNvSpPr txBox="1"/>
          <p:nvPr/>
        </p:nvSpPr>
        <p:spPr>
          <a:xfrm>
            <a:off x="4450265" y="471028"/>
            <a:ext cx="3291471" cy="1015663"/>
          </a:xfrm>
          <a:prstGeom prst="rect">
            <a:avLst/>
          </a:prstGeom>
          <a:noFill/>
          <a:effectLst/>
        </p:spPr>
        <p:txBody>
          <a:bodyPr wrap="square" rtlCol="0">
            <a:spAutoFit/>
          </a:bodyPr>
          <a:lstStyle/>
          <a:p>
            <a:pPr algn="ctr"/>
            <a:r>
              <a:rPr lang="zh-CN" altLang="en-US" sz="3600">
                <a:solidFill>
                  <a:schemeClr val="tx1">
                    <a:lumMod val="85000"/>
                    <a:lumOff val="15000"/>
                  </a:schemeClr>
                </a:solidFill>
                <a:latin typeface="+mj-ea"/>
                <a:ea typeface="+mj-ea"/>
              </a:rPr>
              <a:t>图片占位符</a:t>
            </a:r>
          </a:p>
          <a:p>
            <a:pPr algn="ctr"/>
            <a:r>
              <a:rPr lang="en-US" altLang="zh-CN" sz="2400">
                <a:solidFill>
                  <a:schemeClr val="tx1">
                    <a:lumMod val="65000"/>
                    <a:lumOff val="35000"/>
                  </a:schemeClr>
                </a:solidFill>
                <a:latin typeface="+mj-ea"/>
                <a:ea typeface="+mj-ea"/>
              </a:rPr>
              <a:t>Image Placeholder</a:t>
            </a:r>
          </a:p>
        </p:txBody>
      </p:sp>
      <p:sp>
        <p:nvSpPr>
          <p:cNvPr id="19" name="等腰三角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900536" y="-1"/>
            <a:ext cx="390928" cy="304801"/>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a:srcRect t="326"/>
          <a:stretch/>
        </p:blipFill>
        <p:spPr>
          <a:xfrm>
            <a:off x="1004843" y="1959429"/>
            <a:ext cx="4861832" cy="2729482"/>
          </a:xfrm>
          <a:prstGeom prst="rect">
            <a:avLst/>
          </a:prstGeom>
          <a:ln>
            <a:solidFill>
              <a:schemeClr val="bg1">
                <a:lumMod val="85000"/>
              </a:schemeClr>
            </a:solidFill>
          </a:ln>
        </p:spPr>
      </p:pic>
      <p:pic>
        <p:nvPicPr>
          <p:cNvPr id="3" name="图片 2"/>
          <p:cNvPicPr>
            <a:picLocks noChangeAspect="1"/>
          </p:cNvPicPr>
          <p:nvPr/>
        </p:nvPicPr>
        <p:blipFill>
          <a:blip r:embed="rId3"/>
          <a:stretch>
            <a:fillRect/>
          </a:stretch>
        </p:blipFill>
        <p:spPr>
          <a:xfrm>
            <a:off x="6345645" y="1959430"/>
            <a:ext cx="4841513" cy="2729482"/>
          </a:xfrm>
          <a:prstGeom prst="rect">
            <a:avLst/>
          </a:prstGeom>
          <a:ln>
            <a:solidFill>
              <a:schemeClr val="bg1">
                <a:lumMod val="85000"/>
              </a:schemeClr>
            </a:solidFill>
          </a:ln>
        </p:spPr>
      </p:pic>
      <p:sp>
        <p:nvSpPr>
          <p:cNvPr id="14" name="TextBox 3"/>
          <p:cNvSpPr txBox="1"/>
          <p:nvPr/>
        </p:nvSpPr>
        <p:spPr>
          <a:xfrm>
            <a:off x="3553734" y="5149377"/>
            <a:ext cx="5084533" cy="961289"/>
          </a:xfrm>
          <a:prstGeom prst="rect">
            <a:avLst/>
          </a:prstGeom>
          <a:noFill/>
        </p:spPr>
        <p:txBody>
          <a:bodyPr wrap="none" rtlCol="0">
            <a:spAutoFit/>
          </a:bodyPr>
          <a:lstStyle/>
          <a:p>
            <a:pPr algn="ctr">
              <a:lnSpc>
                <a:spcPct val="150000"/>
              </a:lnSpc>
            </a:pPr>
            <a:r>
              <a:rPr lang="zh-CN" altLang="en-US" sz="2000">
                <a:solidFill>
                  <a:schemeClr val="tx1">
                    <a:lumMod val="75000"/>
                    <a:lumOff val="25000"/>
                  </a:schemeClr>
                </a:solidFill>
                <a:latin typeface="+mn-ea"/>
                <a:cs typeface="Open Sans Light" panose="020B0306030504020204" pitchFamily="34" charset="0"/>
              </a:rPr>
              <a:t>替换图片时，鼠标选择图片，按“</a:t>
            </a:r>
            <a:r>
              <a:rPr lang="en-US" altLang="zh-CN" sz="2000">
                <a:solidFill>
                  <a:schemeClr val="tx1">
                    <a:lumMod val="75000"/>
                    <a:lumOff val="25000"/>
                  </a:schemeClr>
                </a:solidFill>
                <a:latin typeface="+mn-ea"/>
                <a:cs typeface="Open Sans Light" panose="020B0306030504020204" pitchFamily="34" charset="0"/>
              </a:rPr>
              <a:t>Delete</a:t>
            </a:r>
            <a:r>
              <a:rPr lang="zh-CN" altLang="en-US" sz="2000">
                <a:solidFill>
                  <a:schemeClr val="tx1">
                    <a:lumMod val="75000"/>
                    <a:lumOff val="25000"/>
                  </a:schemeClr>
                </a:solidFill>
                <a:latin typeface="+mn-ea"/>
                <a:cs typeface="Open Sans Light" panose="020B0306030504020204" pitchFamily="34" charset="0"/>
              </a:rPr>
              <a:t>”</a:t>
            </a:r>
            <a:endParaRPr lang="en-US" altLang="zh-CN" sz="2000">
              <a:solidFill>
                <a:schemeClr val="tx1">
                  <a:lumMod val="75000"/>
                  <a:lumOff val="25000"/>
                </a:schemeClr>
              </a:solidFill>
              <a:latin typeface="+mn-ea"/>
              <a:cs typeface="Open Sans Light" panose="020B0306030504020204" pitchFamily="34" charset="0"/>
            </a:endParaRPr>
          </a:p>
          <a:p>
            <a:pPr algn="ctr">
              <a:lnSpc>
                <a:spcPct val="150000"/>
              </a:lnSpc>
            </a:pPr>
            <a:r>
              <a:rPr lang="zh-CN" altLang="en-US" sz="2000">
                <a:solidFill>
                  <a:schemeClr val="tx1">
                    <a:lumMod val="75000"/>
                    <a:lumOff val="25000"/>
                  </a:schemeClr>
                </a:solidFill>
                <a:latin typeface="+mn-ea"/>
                <a:cs typeface="Open Sans Light" panose="020B0306030504020204" pitchFamily="34" charset="0"/>
              </a:rPr>
              <a:t>出现上方图片标识，点击即可插入新图片</a:t>
            </a:r>
            <a:endParaRPr lang="en-US" altLang="zh-CN" sz="2000">
              <a:solidFill>
                <a:schemeClr val="tx1">
                  <a:lumMod val="75000"/>
                  <a:lumOff val="25000"/>
                </a:schemeClr>
              </a:solidFill>
              <a:latin typeface="+mn-ea"/>
              <a:cs typeface="Open Sans Light" panose="020B0306030504020204" pitchFamily="34" charset="0"/>
            </a:endParaRPr>
          </a:p>
        </p:txBody>
      </p:sp>
      <p:sp>
        <p:nvSpPr>
          <p:cNvPr id="15" name="椭圆 14"/>
          <p:cNvSpPr/>
          <p:nvPr/>
        </p:nvSpPr>
        <p:spPr>
          <a:xfrm>
            <a:off x="3553734" y="2934529"/>
            <a:ext cx="752100" cy="7521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p:cNvSpPr/>
          <p:nvPr/>
        </p:nvSpPr>
        <p:spPr>
          <a:xfrm>
            <a:off x="4784804" y="2941984"/>
            <a:ext cx="752100" cy="7521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p:cNvSpPr/>
          <p:nvPr/>
        </p:nvSpPr>
        <p:spPr>
          <a:xfrm>
            <a:off x="6854725" y="2603056"/>
            <a:ext cx="1429955" cy="1429955"/>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864701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09028" y="1176371"/>
            <a:ext cx="5660339" cy="1034523"/>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0777" y="1310275"/>
            <a:ext cx="4383105" cy="523220"/>
          </a:xfrm>
          <a:prstGeom prst="rect">
            <a:avLst/>
          </a:prstGeom>
          <a:noFill/>
        </p:spPr>
        <p:txBody>
          <a:bodyPr wrap="square" rtlCol="0">
            <a:spAutoFit/>
          </a:bodyPr>
          <a:lstStyle/>
          <a:p>
            <a:r>
              <a:rPr lang="en-US" altLang="zh-CN" sz="2800" b="1">
                <a:solidFill>
                  <a:schemeClr val="tx1">
                    <a:lumMod val="85000"/>
                    <a:lumOff val="15000"/>
                  </a:schemeClr>
                </a:solidFill>
                <a:latin typeface="+mn-ea"/>
              </a:rPr>
              <a:t>2016</a:t>
            </a:r>
            <a:r>
              <a:rPr lang="zh-CN" altLang="en-US" sz="2800" b="1">
                <a:solidFill>
                  <a:schemeClr val="tx1">
                    <a:lumMod val="85000"/>
                    <a:lumOff val="15000"/>
                  </a:schemeClr>
                </a:solidFill>
                <a:latin typeface="+mn-ea"/>
              </a:rPr>
              <a:t>年业绩达成情况</a:t>
            </a:r>
            <a:endParaRPr lang="en-US" altLang="zh-CN" sz="2800" b="1">
              <a:solidFill>
                <a:schemeClr val="tx1">
                  <a:lumMod val="85000"/>
                  <a:lumOff val="15000"/>
                </a:schemeClr>
              </a:solidFill>
              <a:latin typeface="+mn-ea"/>
            </a:endParaRPr>
          </a:p>
        </p:txBody>
      </p:sp>
      <p:sp>
        <p:nvSpPr>
          <p:cNvPr id="21" name="矩形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291" y="1789953"/>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Achievement Of 2016</a:t>
            </a:r>
          </a:p>
        </p:txBody>
      </p:sp>
      <p:sp>
        <p:nvSpPr>
          <p:cNvPr id="29" name="文本框 28"/>
          <p:cNvSpPr txBox="1"/>
          <p:nvPr/>
        </p:nvSpPr>
        <p:spPr>
          <a:xfrm>
            <a:off x="5234701" y="1263621"/>
            <a:ext cx="1042273" cy="830997"/>
          </a:xfrm>
          <a:prstGeom prst="rect">
            <a:avLst/>
          </a:prstGeom>
          <a:noFill/>
        </p:spPr>
        <p:txBody>
          <a:bodyPr wrap="none" rtlCol="0">
            <a:spAutoFit/>
          </a:bodyPr>
          <a:lstStyle/>
          <a:p>
            <a:pPr algn="ctr"/>
            <a:r>
              <a:rPr lang="en-US" altLang="zh-CN" sz="4800" b="1">
                <a:solidFill>
                  <a:schemeClr val="bg1">
                    <a:lumMod val="65000"/>
                  </a:schemeClr>
                </a:solidFill>
              </a:rPr>
              <a:t>01.</a:t>
            </a:r>
            <a:endParaRPr lang="zh-CN" altLang="en-US" sz="4800" b="1">
              <a:solidFill>
                <a:schemeClr val="bg1">
                  <a:lumMod val="65000"/>
                </a:schemeClr>
              </a:solidFill>
            </a:endParaRPr>
          </a:p>
        </p:txBody>
      </p:sp>
      <p:sp>
        <p:nvSpPr>
          <p:cNvPr id="22" name="文本框 2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0989" y="2513491"/>
            <a:ext cx="4383105" cy="523220"/>
          </a:xfrm>
          <a:prstGeom prst="rect">
            <a:avLst/>
          </a:prstGeom>
          <a:noFill/>
        </p:spPr>
        <p:txBody>
          <a:bodyPr wrap="square" rtlCol="0">
            <a:spAutoFit/>
          </a:bodyPr>
          <a:lstStyle/>
          <a:p>
            <a:r>
              <a:rPr lang="en-US" altLang="zh-CN" sz="2800">
                <a:solidFill>
                  <a:schemeClr val="tx1">
                    <a:lumMod val="85000"/>
                    <a:lumOff val="15000"/>
                  </a:schemeClr>
                </a:solidFill>
                <a:latin typeface="+mn-ea"/>
              </a:rPr>
              <a:t>2016</a:t>
            </a:r>
            <a:r>
              <a:rPr lang="zh-CN" altLang="en-US" sz="2800">
                <a:solidFill>
                  <a:schemeClr val="tx1">
                    <a:lumMod val="85000"/>
                    <a:lumOff val="15000"/>
                  </a:schemeClr>
                </a:solidFill>
                <a:latin typeface="+mn-ea"/>
              </a:rPr>
              <a:t>年重点工作</a:t>
            </a:r>
          </a:p>
        </p:txBody>
      </p:sp>
      <p:sp>
        <p:nvSpPr>
          <p:cNvPr id="23" name="矩形 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503" y="2993169"/>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Key Work In 2016</a:t>
            </a:r>
          </a:p>
        </p:txBody>
      </p:sp>
      <p:sp>
        <p:nvSpPr>
          <p:cNvPr id="31" name="文本框 30"/>
          <p:cNvSpPr txBox="1"/>
          <p:nvPr/>
        </p:nvSpPr>
        <p:spPr>
          <a:xfrm>
            <a:off x="5234701" y="2466837"/>
            <a:ext cx="1042273" cy="830997"/>
          </a:xfrm>
          <a:prstGeom prst="rect">
            <a:avLst/>
          </a:prstGeom>
          <a:noFill/>
        </p:spPr>
        <p:txBody>
          <a:bodyPr wrap="none" rtlCol="0">
            <a:spAutoFit/>
          </a:bodyPr>
          <a:lstStyle/>
          <a:p>
            <a:pPr algn="ctr"/>
            <a:r>
              <a:rPr lang="en-US" altLang="zh-CN" sz="4800" b="1">
                <a:solidFill>
                  <a:schemeClr val="bg1">
                    <a:lumMod val="65000"/>
                  </a:schemeClr>
                </a:solidFill>
              </a:rPr>
              <a:t>02.</a:t>
            </a:r>
            <a:endParaRPr lang="zh-CN" altLang="en-US" sz="4800" b="1">
              <a:solidFill>
                <a:schemeClr val="bg1">
                  <a:lumMod val="65000"/>
                </a:schemeClr>
              </a:solidFill>
            </a:endParaRPr>
          </a:p>
        </p:txBody>
      </p:sp>
      <p:sp>
        <p:nvSpPr>
          <p:cNvPr id="24" name="文本框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1201" y="3716707"/>
            <a:ext cx="4383105" cy="523220"/>
          </a:xfrm>
          <a:prstGeom prst="rect">
            <a:avLst/>
          </a:prstGeom>
          <a:noFill/>
        </p:spPr>
        <p:txBody>
          <a:bodyPr wrap="square" rtlCol="0">
            <a:spAutoFit/>
          </a:bodyPr>
          <a:lstStyle/>
          <a:p>
            <a:r>
              <a:rPr lang="zh-CN" altLang="en-US" sz="2800">
                <a:solidFill>
                  <a:schemeClr val="tx1">
                    <a:lumMod val="85000"/>
                    <a:lumOff val="15000"/>
                  </a:schemeClr>
                </a:solidFill>
                <a:latin typeface="+mn-ea"/>
              </a:rPr>
              <a:t>不足与改善计划</a:t>
            </a:r>
          </a:p>
        </p:txBody>
      </p:sp>
      <p:sp>
        <p:nvSpPr>
          <p:cNvPr id="25" name="矩形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715" y="4196385"/>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Deficiencies And Improvement Plan</a:t>
            </a:r>
          </a:p>
        </p:txBody>
      </p:sp>
      <p:sp>
        <p:nvSpPr>
          <p:cNvPr id="32" name="文本框 31"/>
          <p:cNvSpPr txBox="1"/>
          <p:nvPr/>
        </p:nvSpPr>
        <p:spPr>
          <a:xfrm>
            <a:off x="5234701" y="3670053"/>
            <a:ext cx="1042273" cy="830997"/>
          </a:xfrm>
          <a:prstGeom prst="rect">
            <a:avLst/>
          </a:prstGeom>
          <a:noFill/>
        </p:spPr>
        <p:txBody>
          <a:bodyPr wrap="none" rtlCol="0">
            <a:spAutoFit/>
          </a:bodyPr>
          <a:lstStyle/>
          <a:p>
            <a:pPr algn="ctr"/>
            <a:r>
              <a:rPr lang="en-US" altLang="zh-CN" sz="4800" b="1">
                <a:solidFill>
                  <a:schemeClr val="bg1">
                    <a:lumMod val="65000"/>
                  </a:schemeClr>
                </a:solidFill>
              </a:rPr>
              <a:t>03.</a:t>
            </a:r>
            <a:endParaRPr lang="zh-CN" altLang="en-US" sz="4800" b="1">
              <a:solidFill>
                <a:schemeClr val="bg1">
                  <a:lumMod val="65000"/>
                </a:schemeClr>
              </a:solidFill>
            </a:endParaRPr>
          </a:p>
        </p:txBody>
      </p:sp>
      <p:sp>
        <p:nvSpPr>
          <p:cNvPr id="26" name="文本框 2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1413" y="4919923"/>
            <a:ext cx="4383105" cy="523220"/>
          </a:xfrm>
          <a:prstGeom prst="rect">
            <a:avLst/>
          </a:prstGeom>
          <a:noFill/>
        </p:spPr>
        <p:txBody>
          <a:bodyPr wrap="square" rtlCol="0">
            <a:spAutoFit/>
          </a:bodyPr>
          <a:lstStyle/>
          <a:p>
            <a:r>
              <a:rPr lang="en-US" altLang="zh-CN" sz="2800">
                <a:solidFill>
                  <a:schemeClr val="tx1">
                    <a:lumMod val="85000"/>
                    <a:lumOff val="15000"/>
                  </a:schemeClr>
                </a:solidFill>
                <a:latin typeface="+mn-ea"/>
              </a:rPr>
              <a:t>2017</a:t>
            </a:r>
            <a:r>
              <a:rPr lang="zh-CN" altLang="en-US" sz="2800">
                <a:solidFill>
                  <a:schemeClr val="tx1">
                    <a:lumMod val="85000"/>
                    <a:lumOff val="15000"/>
                  </a:schemeClr>
                </a:solidFill>
                <a:latin typeface="+mn-ea"/>
              </a:rPr>
              <a:t>年工作方向与计划</a:t>
            </a:r>
          </a:p>
        </p:txBody>
      </p:sp>
      <p:sp>
        <p:nvSpPr>
          <p:cNvPr id="27" name="矩形 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927" y="5399601"/>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Work Direction And Plan For 2017</a:t>
            </a:r>
          </a:p>
        </p:txBody>
      </p:sp>
      <p:sp>
        <p:nvSpPr>
          <p:cNvPr id="33" name="文本框 32"/>
          <p:cNvSpPr txBox="1"/>
          <p:nvPr/>
        </p:nvSpPr>
        <p:spPr>
          <a:xfrm>
            <a:off x="5234701" y="4873269"/>
            <a:ext cx="1042273" cy="830997"/>
          </a:xfrm>
          <a:prstGeom prst="rect">
            <a:avLst/>
          </a:prstGeom>
          <a:noFill/>
        </p:spPr>
        <p:txBody>
          <a:bodyPr wrap="none" rtlCol="0">
            <a:spAutoFit/>
          </a:bodyPr>
          <a:lstStyle/>
          <a:p>
            <a:pPr algn="ctr"/>
            <a:r>
              <a:rPr lang="en-US" altLang="zh-CN" sz="4800" b="1">
                <a:solidFill>
                  <a:schemeClr val="bg1">
                    <a:lumMod val="65000"/>
                  </a:schemeClr>
                </a:solidFill>
              </a:rPr>
              <a:t>04.</a:t>
            </a:r>
            <a:endParaRPr lang="zh-CN" altLang="en-US" sz="4800" b="1">
              <a:solidFill>
                <a:schemeClr val="bg1">
                  <a:lumMod val="65000"/>
                </a:schemeClr>
              </a:solidFill>
            </a:endParaRPr>
          </a:p>
        </p:txBody>
      </p:sp>
      <p:sp>
        <p:nvSpPr>
          <p:cNvPr id="17" name="TextBox 65"/>
          <p:cNvSpPr txBox="1"/>
          <p:nvPr/>
        </p:nvSpPr>
        <p:spPr>
          <a:xfrm>
            <a:off x="682174" y="1593024"/>
            <a:ext cx="2272653" cy="1015663"/>
          </a:xfrm>
          <a:prstGeom prst="rect">
            <a:avLst/>
          </a:prstGeom>
          <a:noFill/>
          <a:effectLst/>
        </p:spPr>
        <p:txBody>
          <a:bodyPr wrap="square" rtlCol="0">
            <a:spAutoFit/>
          </a:bodyPr>
          <a:lstStyle/>
          <a:p>
            <a:r>
              <a:rPr lang="zh-CN" altLang="en-US" sz="4000" b="1">
                <a:ln w="3175">
                  <a:noFill/>
                </a:ln>
                <a:solidFill>
                  <a:schemeClr val="bg1"/>
                </a:solidFill>
                <a:latin typeface="+mn-ea"/>
              </a:rPr>
              <a:t>目录</a:t>
            </a:r>
            <a:endParaRPr lang="en-US" altLang="zh-CN" sz="3200" b="1">
              <a:ln w="3175">
                <a:noFill/>
              </a:ln>
              <a:solidFill>
                <a:schemeClr val="bg1"/>
              </a:solidFill>
              <a:latin typeface="+mn-ea"/>
            </a:endParaRPr>
          </a:p>
          <a:p>
            <a:r>
              <a:rPr lang="en-US" altLang="zh-CN">
                <a:ln w="3175">
                  <a:noFill/>
                </a:ln>
                <a:solidFill>
                  <a:schemeClr val="bg1"/>
                </a:solidFill>
                <a:latin typeface="+mn-ea"/>
              </a:rPr>
              <a:t>CONTENT</a:t>
            </a:r>
            <a:endParaRPr lang="en-US" altLang="zh-CN" sz="2400">
              <a:ln w="3175">
                <a:noFill/>
              </a:ln>
              <a:solidFill>
                <a:schemeClr val="bg1"/>
              </a:solidFill>
              <a:latin typeface="+mn-ea"/>
            </a:endParaRPr>
          </a:p>
        </p:txBody>
      </p:sp>
      <p:sp>
        <p:nvSpPr>
          <p:cNvPr id="18" name="矩形 17"/>
          <p:cNvSpPr/>
          <p:nvPr/>
        </p:nvSpPr>
        <p:spPr>
          <a:xfrm>
            <a:off x="682174" y="3051225"/>
            <a:ext cx="3135084" cy="2031325"/>
          </a:xfrm>
          <a:prstGeom prst="rect">
            <a:avLst/>
          </a:prstGeom>
        </p:spPr>
        <p:txBody>
          <a:bodyPr wrap="square">
            <a:spAutoFit/>
          </a:bodyPr>
          <a:lstStyle/>
          <a:p>
            <a:pPr>
              <a:lnSpc>
                <a:spcPct val="150000"/>
              </a:lnSpc>
            </a:pPr>
            <a:r>
              <a:rPr lang="zh-CN" altLang="en-US" sz="1400">
                <a:solidFill>
                  <a:schemeClr val="bg1"/>
                </a:solidFill>
                <a:latin typeface="+mn-ea"/>
              </a:rPr>
              <a:t>一家集研发、生产、销售及服务于一体的移动通信外围设备专业厂商，致力于为客户提供无线覆盖和传输的整体解决方案，于</a:t>
            </a:r>
            <a:r>
              <a:rPr lang="en-US" altLang="zh-CN" sz="1400">
                <a:solidFill>
                  <a:schemeClr val="bg1"/>
                </a:solidFill>
                <a:latin typeface="+mn-ea"/>
              </a:rPr>
              <a:t>2003</a:t>
            </a:r>
            <a:r>
              <a:rPr lang="zh-CN" altLang="en-US" sz="1400">
                <a:solidFill>
                  <a:schemeClr val="bg1"/>
                </a:solidFill>
                <a:latin typeface="+mn-ea"/>
              </a:rPr>
              <a:t>年在香港联交所主板上市，是国内同行业第一家上市公司。</a:t>
            </a:r>
          </a:p>
        </p:txBody>
      </p:sp>
      <p:cxnSp>
        <p:nvCxnSpPr>
          <p:cNvPr id="19" name="直接连接符 18"/>
          <p:cNvCxnSpPr/>
          <p:nvPr/>
        </p:nvCxnSpPr>
        <p:spPr>
          <a:xfrm>
            <a:off x="795945" y="2644419"/>
            <a:ext cx="481312"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657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53"/>
          <p:cNvSpPr txBox="1"/>
          <p:nvPr/>
        </p:nvSpPr>
        <p:spPr>
          <a:xfrm>
            <a:off x="3749133" y="471028"/>
            <a:ext cx="4693735" cy="1015663"/>
          </a:xfrm>
          <a:prstGeom prst="rect">
            <a:avLst/>
          </a:prstGeom>
          <a:noFill/>
          <a:effectLst/>
        </p:spPr>
        <p:txBody>
          <a:bodyPr wrap="square" rtlCol="0">
            <a:spAutoFit/>
          </a:bodyPr>
          <a:lstStyle/>
          <a:p>
            <a:pPr algn="ctr"/>
            <a:r>
              <a:rPr lang="zh-CN" altLang="en-US" sz="3600">
                <a:solidFill>
                  <a:schemeClr val="tx1">
                    <a:lumMod val="85000"/>
                    <a:lumOff val="15000"/>
                  </a:schemeClr>
                </a:solidFill>
                <a:latin typeface="+mj-ea"/>
                <a:ea typeface="+mj-ea"/>
              </a:rPr>
              <a:t>可编辑数据图表</a:t>
            </a:r>
          </a:p>
          <a:p>
            <a:pPr algn="ctr"/>
            <a:r>
              <a:rPr lang="en-US" altLang="zh-CN" sz="2400">
                <a:solidFill>
                  <a:schemeClr val="tx1">
                    <a:lumMod val="65000"/>
                    <a:lumOff val="35000"/>
                  </a:schemeClr>
                </a:solidFill>
                <a:latin typeface="+mj-ea"/>
                <a:ea typeface="+mj-ea"/>
              </a:rPr>
              <a:t>Data Chart</a:t>
            </a:r>
          </a:p>
        </p:txBody>
      </p:sp>
      <p:sp>
        <p:nvSpPr>
          <p:cNvPr id="19" name="等腰三角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900536" y="-1"/>
            <a:ext cx="390928" cy="304801"/>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a:srcRect t="202"/>
          <a:stretch/>
        </p:blipFill>
        <p:spPr>
          <a:xfrm>
            <a:off x="7960607" y="4348274"/>
            <a:ext cx="3864548" cy="2174894"/>
          </a:xfrm>
          <a:prstGeom prst="rect">
            <a:avLst/>
          </a:prstGeom>
          <a:ln>
            <a:solidFill>
              <a:schemeClr val="bg1">
                <a:lumMod val="85000"/>
              </a:schemeClr>
            </a:solidFill>
          </a:ln>
        </p:spPr>
      </p:pic>
      <p:pic>
        <p:nvPicPr>
          <p:cNvPr id="5" name="图片 4"/>
          <p:cNvPicPr>
            <a:picLocks noChangeAspect="1"/>
          </p:cNvPicPr>
          <p:nvPr/>
        </p:nvPicPr>
        <p:blipFill>
          <a:blip r:embed="rId3"/>
          <a:stretch>
            <a:fillRect/>
          </a:stretch>
        </p:blipFill>
        <p:spPr>
          <a:xfrm>
            <a:off x="-1686726" y="1959429"/>
            <a:ext cx="9314462" cy="5241471"/>
          </a:xfrm>
          <a:prstGeom prst="rect">
            <a:avLst/>
          </a:prstGeom>
          <a:ln>
            <a:noFill/>
          </a:ln>
          <a:effectLst>
            <a:outerShdw blurRad="177800" dist="139700" dir="2700000" algn="tl" rotWithShape="0">
              <a:prstClr val="black">
                <a:alpha val="28000"/>
              </a:prstClr>
            </a:outerShdw>
          </a:effectLst>
        </p:spPr>
      </p:pic>
      <p:pic>
        <p:nvPicPr>
          <p:cNvPr id="6" name="图片 5"/>
          <p:cNvPicPr>
            <a:picLocks noChangeAspect="1"/>
          </p:cNvPicPr>
          <p:nvPr/>
        </p:nvPicPr>
        <p:blipFill>
          <a:blip r:embed="rId4"/>
          <a:stretch>
            <a:fillRect/>
          </a:stretch>
        </p:blipFill>
        <p:spPr>
          <a:xfrm>
            <a:off x="7960607" y="1959429"/>
            <a:ext cx="3868536" cy="2174894"/>
          </a:xfrm>
          <a:prstGeom prst="rect">
            <a:avLst/>
          </a:prstGeom>
          <a:ln>
            <a:solidFill>
              <a:schemeClr val="bg1">
                <a:lumMod val="85000"/>
              </a:schemeClr>
            </a:solidFill>
          </a:ln>
        </p:spPr>
      </p:pic>
    </p:spTree>
    <p:extLst>
      <p:ext uri="{BB962C8B-B14F-4D97-AF65-F5344CB8AC3E}">
        <p14:creationId xmlns:p14="http://schemas.microsoft.com/office/powerpoint/2010/main" val="3200044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36789"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5400000" flipV="1">
            <a:off x="11520777"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2436450"/>
            <a:ext cx="6608273" cy="1107996"/>
          </a:xfrm>
          <a:prstGeom prst="rect">
            <a:avLst/>
          </a:prstGeom>
          <a:noFill/>
        </p:spPr>
        <p:txBody>
          <a:bodyPr wrap="square" rtlCol="0">
            <a:spAutoFit/>
          </a:bodyPr>
          <a:lstStyle/>
          <a:p>
            <a:pPr algn="ctr"/>
            <a:r>
              <a:rPr lang="zh-CN" altLang="en-US" sz="6600">
                <a:solidFill>
                  <a:schemeClr val="bg1"/>
                </a:solidFill>
                <a:latin typeface="+mj-ea"/>
                <a:ea typeface="+mj-ea"/>
              </a:rPr>
              <a:t>备选图片库</a:t>
            </a:r>
          </a:p>
        </p:txBody>
      </p:sp>
      <p:sp>
        <p:nvSpPr>
          <p:cNvPr id="13" name="文本框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3517468"/>
            <a:ext cx="6608273" cy="584775"/>
          </a:xfrm>
          <a:prstGeom prst="rect">
            <a:avLst/>
          </a:prstGeom>
          <a:noFill/>
        </p:spPr>
        <p:txBody>
          <a:bodyPr wrap="square" rtlCol="0">
            <a:spAutoFit/>
          </a:bodyPr>
          <a:lstStyle/>
          <a:p>
            <a:pPr algn="ctr"/>
            <a:r>
              <a:rPr lang="en-US" altLang="zh-CN" sz="3200">
                <a:solidFill>
                  <a:schemeClr val="bg1"/>
                </a:solidFill>
                <a:latin typeface="+mn-ea"/>
              </a:rPr>
              <a:t>ALTERNATIVE PICTURE</a:t>
            </a:r>
          </a:p>
        </p:txBody>
      </p:sp>
    </p:spTree>
    <p:extLst>
      <p:ext uri="{BB962C8B-B14F-4D97-AF65-F5344CB8AC3E}">
        <p14:creationId xmlns:p14="http://schemas.microsoft.com/office/powerpoint/2010/main" val="1960925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2" b="7812"/>
          <a:stretch>
            <a:fillRect/>
          </a:stretch>
        </p:blipFill>
        <p:spPr/>
      </p:pic>
    </p:spTree>
    <p:extLst>
      <p:ext uri="{BB962C8B-B14F-4D97-AF65-F5344CB8AC3E}">
        <p14:creationId xmlns:p14="http://schemas.microsoft.com/office/powerpoint/2010/main" val="2178304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418" b="6418"/>
          <a:stretch>
            <a:fillRect/>
          </a:stretch>
        </p:blipFill>
        <p:spPr/>
      </p:pic>
    </p:spTree>
    <p:extLst>
      <p:ext uri="{BB962C8B-B14F-4D97-AF65-F5344CB8AC3E}">
        <p14:creationId xmlns:p14="http://schemas.microsoft.com/office/powerpoint/2010/main" val="3110226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Tree>
    <p:extLst>
      <p:ext uri="{BB962C8B-B14F-4D97-AF65-F5344CB8AC3E}">
        <p14:creationId xmlns:p14="http://schemas.microsoft.com/office/powerpoint/2010/main" val="445563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2" b="7812"/>
          <a:stretch>
            <a:fillRect/>
          </a:stretch>
        </p:blipFill>
        <p:spPr/>
      </p:pic>
    </p:spTree>
    <p:extLst>
      <p:ext uri="{BB962C8B-B14F-4D97-AF65-F5344CB8AC3E}">
        <p14:creationId xmlns:p14="http://schemas.microsoft.com/office/powerpoint/2010/main" val="2872120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Tree>
    <p:extLst>
      <p:ext uri="{BB962C8B-B14F-4D97-AF65-F5344CB8AC3E}">
        <p14:creationId xmlns:p14="http://schemas.microsoft.com/office/powerpoint/2010/main" val="999197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E1C089A-1B3C-42C8-8924-22F8781B43ED}"/>
              </a:ext>
            </a:extLst>
          </p:cNvPr>
          <p:cNvSpPr>
            <a:spLocks noGrp="1"/>
          </p:cNvSpPr>
          <p:nvPr>
            <p:ph type="title"/>
          </p:nvPr>
        </p:nvSpPr>
        <p:spPr/>
        <p:txBody>
          <a:bodyPr/>
          <a:lstStyle/>
          <a:p>
            <a:endParaRPr lang="zh-CN" altLang="en-US" dirty="0"/>
          </a:p>
        </p:txBody>
      </p:sp>
      <p:pic>
        <p:nvPicPr>
          <p:cNvPr id="8" name="内容占位符 7">
            <a:extLst>
              <a:ext uri="{FF2B5EF4-FFF2-40B4-BE49-F238E27FC236}">
                <a16:creationId xmlns:a16="http://schemas.microsoft.com/office/drawing/2014/main" id="{8559487B-C5DF-4211-8ACB-0792A9D88EA5}"/>
              </a:ext>
            </a:extLst>
          </p:cNvPr>
          <p:cNvPicPr>
            <a:picLocks noGrp="1" noChangeAspect="1"/>
          </p:cNvPicPr>
          <p:nvPr>
            <p:ph idx="1"/>
          </p:nvPr>
        </p:nvPicPr>
        <p:blipFill>
          <a:blip r:embed="rId2"/>
          <a:stretch>
            <a:fillRect/>
          </a:stretch>
        </p:blipFill>
        <p:spPr/>
      </p:pic>
      <p:sp>
        <p:nvSpPr>
          <p:cNvPr id="4" name="灯片编号占位符 3">
            <a:extLst>
              <a:ext uri="{FF2B5EF4-FFF2-40B4-BE49-F238E27FC236}">
                <a16:creationId xmlns:a16="http://schemas.microsoft.com/office/drawing/2014/main" id="{866DCBB7-CE28-498A-9080-1AF9E42708E8}"/>
              </a:ext>
            </a:extLst>
          </p:cNvPr>
          <p:cNvSpPr>
            <a:spLocks noGrp="1"/>
          </p:cNvSpPr>
          <p:nvPr>
            <p:ph type="sldNum" sz="quarter" idx="12"/>
          </p:nvPr>
        </p:nvSpPr>
        <p:spPr/>
        <p:txBody>
          <a:bodyPr/>
          <a:lstStyle/>
          <a:p>
            <a:fld id="{12F50548-5927-4506-B5B6-94F8D7B8C65D}" type="slidenum">
              <a:rPr lang="zh-CN" altLang="en-US" smtClean="0"/>
              <a:t>47</a:t>
            </a:fld>
            <a:endParaRPr lang="zh-CN" altLang="en-US"/>
          </a:p>
        </p:txBody>
      </p:sp>
      <p:pic>
        <p:nvPicPr>
          <p:cNvPr id="10" name="图片 9">
            <a:extLst>
              <a:ext uri="{FF2B5EF4-FFF2-40B4-BE49-F238E27FC236}">
                <a16:creationId xmlns:a16="http://schemas.microsoft.com/office/drawing/2014/main" id="{7AC68992-B8B4-411A-87EB-47BA08A75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05801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99175" y="1064561"/>
            <a:ext cx="2678938"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1</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en-US" altLang="zh-CN" sz="4000">
                <a:solidFill>
                  <a:schemeClr val="bg1"/>
                </a:solidFill>
                <a:latin typeface="+mn-ea"/>
              </a:rPr>
              <a:t>2016</a:t>
            </a:r>
            <a:r>
              <a:rPr lang="zh-CN" altLang="en-US" sz="4000">
                <a:solidFill>
                  <a:schemeClr val="bg1"/>
                </a:solidFill>
                <a:latin typeface="+mn-ea"/>
              </a:rPr>
              <a:t>年业绩达成情况</a:t>
            </a:r>
            <a:endParaRPr lang="en-US" altLang="zh-CN" sz="4000">
              <a:solidFill>
                <a:schemeClr val="bg1"/>
              </a:solidFill>
              <a:latin typeface="+mn-ea"/>
            </a:endParaRP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87193"/>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Achievement Of 2016</a:t>
            </a:r>
          </a:p>
        </p:txBody>
      </p:sp>
      <p:sp>
        <p:nvSpPr>
          <p:cNvPr id="6" name="文本框 5"/>
          <p:cNvSpPr txBox="1"/>
          <p:nvPr/>
        </p:nvSpPr>
        <p:spPr>
          <a:xfrm rot="5400000">
            <a:off x="8781145" y="2704551"/>
            <a:ext cx="2090057" cy="338554"/>
          </a:xfrm>
          <a:prstGeom prst="rect">
            <a:avLst/>
          </a:prstGeom>
          <a:noFill/>
        </p:spPr>
        <p:txBody>
          <a:bodyPr wrap="square" rtlCol="0">
            <a:spAutoFit/>
          </a:bodyPr>
          <a:lstStyle/>
          <a:p>
            <a:pPr algn="dist"/>
            <a:r>
              <a:rPr lang="en-US" altLang="zh-CN" sz="1600">
                <a:solidFill>
                  <a:schemeClr val="bg1"/>
                </a:solidFill>
                <a:latin typeface="+mj-ea"/>
                <a:ea typeface="+mj-ea"/>
              </a:rPr>
              <a:t>PART ONE</a:t>
            </a:r>
            <a:endParaRPr lang="zh-CN" altLang="en-US" sz="1600">
              <a:solidFill>
                <a:schemeClr val="bg1"/>
              </a:solidFill>
              <a:latin typeface="+mj-ea"/>
              <a:ea typeface="+mj-ea"/>
            </a:endParaRPr>
          </a:p>
        </p:txBody>
      </p:sp>
    </p:spTree>
    <p:extLst>
      <p:ext uri="{BB962C8B-B14F-4D97-AF65-F5344CB8AC3E}">
        <p14:creationId xmlns:p14="http://schemas.microsoft.com/office/powerpoint/2010/main" val="3290124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占位符 40"/>
          <p:cNvPicPr>
            <a:picLocks noGrp="1" noChangeAspect="1"/>
          </p:cNvPicPr>
          <p:nvPr>
            <p:ph type="pic" sz="quarter" idx="1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9655" r="29655"/>
          <a:stretch>
            <a:fillRect/>
          </a:stretch>
        </p:blipFill>
        <p:spPr/>
      </p:pic>
      <p:pic>
        <p:nvPicPr>
          <p:cNvPr id="40" name="图片占位符 39"/>
          <p:cNvPicPr>
            <a:picLocks noGrp="1" noChangeAspect="1"/>
          </p:cNvPicPr>
          <p:nvPr>
            <p:ph type="pic" sz="quarter" idx="10"/>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0281" r="30281"/>
          <a:stretch>
            <a:fillRect/>
          </a:stretch>
        </p:blipFill>
        <p:spPr/>
      </p:pic>
      <p:cxnSp>
        <p:nvCxnSpPr>
          <p:cNvPr id="7" name="直接连接符 6"/>
          <p:cNvCxnSpPr>
            <a:stCxn id="40" idx="1"/>
            <a:endCxn id="41" idx="2"/>
          </p:cNvCxnSpPr>
          <p:nvPr/>
        </p:nvCxnSpPr>
        <p:spPr>
          <a:xfrm>
            <a:off x="1480456" y="3429001"/>
            <a:ext cx="92310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菱形 7"/>
          <p:cNvSpPr/>
          <p:nvPr/>
        </p:nvSpPr>
        <p:spPr>
          <a:xfrm>
            <a:off x="2107294" y="3242129"/>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214665" y="4398899"/>
            <a:ext cx="2159000" cy="97257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16" name="文本框 1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14665" y="3926219"/>
            <a:ext cx="2159000" cy="400110"/>
          </a:xfrm>
          <a:prstGeom prst="rect">
            <a:avLst/>
          </a:prstGeom>
          <a:noFill/>
        </p:spPr>
        <p:txBody>
          <a:bodyPr wrap="square" rtlCol="0">
            <a:spAutoFit/>
          </a:bodyPr>
          <a:lstStyle/>
          <a:p>
            <a:pPr algn="ct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1" name="菱形 20"/>
          <p:cNvSpPr/>
          <p:nvPr/>
        </p:nvSpPr>
        <p:spPr>
          <a:xfrm>
            <a:off x="4641851" y="3242129"/>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3749222" y="4398899"/>
            <a:ext cx="2159000" cy="97257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25" name="文本框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749222" y="3926219"/>
            <a:ext cx="2159000" cy="400110"/>
          </a:xfrm>
          <a:prstGeom prst="rect">
            <a:avLst/>
          </a:prstGeom>
          <a:noFill/>
        </p:spPr>
        <p:txBody>
          <a:bodyPr wrap="square" rtlCol="0">
            <a:spAutoFit/>
          </a:bodyPr>
          <a:lstStyle/>
          <a:p>
            <a:pPr algn="ct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6" name="菱形 25"/>
          <p:cNvSpPr/>
          <p:nvPr/>
        </p:nvSpPr>
        <p:spPr>
          <a:xfrm>
            <a:off x="7176408" y="3242129"/>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283779" y="4398899"/>
            <a:ext cx="2159000" cy="97257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28" name="文本框 2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283779" y="3926219"/>
            <a:ext cx="2159000" cy="400110"/>
          </a:xfrm>
          <a:prstGeom prst="rect">
            <a:avLst/>
          </a:prstGeom>
          <a:noFill/>
        </p:spPr>
        <p:txBody>
          <a:bodyPr wrap="square" rtlCol="0">
            <a:spAutoFit/>
          </a:bodyPr>
          <a:lstStyle/>
          <a:p>
            <a:pPr algn="ct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9" name="菱形 28"/>
          <p:cNvSpPr/>
          <p:nvPr/>
        </p:nvSpPr>
        <p:spPr>
          <a:xfrm>
            <a:off x="9710965" y="3242129"/>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818336" y="4398899"/>
            <a:ext cx="2159000" cy="97257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31" name="文本框 3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818336" y="3926219"/>
            <a:ext cx="2159000" cy="400110"/>
          </a:xfrm>
          <a:prstGeom prst="rect">
            <a:avLst/>
          </a:prstGeom>
          <a:noFill/>
        </p:spPr>
        <p:txBody>
          <a:bodyPr wrap="square" rtlCol="0">
            <a:spAutoFit/>
          </a:bodyPr>
          <a:lstStyle/>
          <a:p>
            <a:pPr algn="ct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32" name="文本框 3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975315" y="1391790"/>
            <a:ext cx="4241370" cy="954107"/>
          </a:xfrm>
          <a:prstGeom prst="rect">
            <a:avLst/>
          </a:prstGeom>
          <a:noFill/>
        </p:spPr>
        <p:txBody>
          <a:bodyPr wrap="square" rtlCol="0">
            <a:spAutoFit/>
          </a:bodyPr>
          <a:lstStyle/>
          <a:p>
            <a:pPr algn="ctr"/>
            <a:r>
              <a:rPr lang="zh-CN" altLang="en-US" sz="3200" b="1">
                <a:solidFill>
                  <a:schemeClr val="tx1">
                    <a:lumMod val="85000"/>
                    <a:lumOff val="15000"/>
                  </a:schemeClr>
                </a:solidFill>
                <a:latin typeface="+mn-ea"/>
              </a:rPr>
              <a:t>输入你的关键词</a:t>
            </a:r>
            <a:endParaRPr lang="en-US" altLang="zh-CN" sz="3200" b="1">
              <a:solidFill>
                <a:schemeClr val="tx1">
                  <a:lumMod val="85000"/>
                  <a:lumOff val="15000"/>
                </a:schemeClr>
              </a:solidFill>
              <a:latin typeface="+mn-ea"/>
            </a:endParaRPr>
          </a:p>
          <a:p>
            <a:pPr algn="ctr"/>
            <a:r>
              <a:rPr lang="en-US" altLang="zh-CN" sz="2400" b="1">
                <a:solidFill>
                  <a:schemeClr val="tx1">
                    <a:lumMod val="85000"/>
                    <a:lumOff val="15000"/>
                  </a:schemeClr>
                </a:solidFill>
                <a:latin typeface="+mn-ea"/>
              </a:rPr>
              <a:t>ENTER YOUR KEYWORD</a:t>
            </a:r>
          </a:p>
        </p:txBody>
      </p:sp>
    </p:spTree>
    <p:extLst>
      <p:ext uri="{BB962C8B-B14F-4D97-AF65-F5344CB8AC3E}">
        <p14:creationId xmlns:p14="http://schemas.microsoft.com/office/powerpoint/2010/main" val="113538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21"/>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34514" r="34514"/>
          <a:stretch>
            <a:fillRect/>
          </a:stretch>
        </p:blipFill>
        <p:spPr/>
      </p:pic>
      <p:pic>
        <p:nvPicPr>
          <p:cNvPr id="28" name="图片占位符 27"/>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33013" t="5701" r="38714"/>
          <a:stretch/>
        </p:blipFill>
        <p:spPr/>
      </p:pic>
      <p:pic>
        <p:nvPicPr>
          <p:cNvPr id="30" name="图片占位符 29"/>
          <p:cNvPicPr>
            <a:picLocks noGrp="1" noChangeAspect="1"/>
          </p:cNvPicPr>
          <p:nvPr>
            <p:ph type="pic" sz="quarter" idx="10"/>
          </p:nvPr>
        </p:nvPicPr>
        <p:blipFill>
          <a:blip r:embed="rId4">
            <a:grayscl/>
            <a:extLst>
              <a:ext uri="{28A0092B-C50C-407E-A947-70E740481C1C}">
                <a14:useLocalDpi xmlns:a14="http://schemas.microsoft.com/office/drawing/2010/main" val="0"/>
              </a:ext>
            </a:extLst>
          </a:blip>
          <a:srcRect l="40623" r="40623"/>
          <a:stretch>
            <a:fillRect/>
          </a:stretch>
        </p:blipFill>
        <p:spPr/>
      </p:pic>
      <p:sp>
        <p:nvSpPr>
          <p:cNvPr id="37" name="矩形 36"/>
          <p:cNvSpPr/>
          <p:nvPr/>
        </p:nvSpPr>
        <p:spPr>
          <a:xfrm>
            <a:off x="2455368" y="4192460"/>
            <a:ext cx="2839890" cy="2031325"/>
          </a:xfrm>
          <a:prstGeom prst="rect">
            <a:avLst/>
          </a:prstGeom>
        </p:spPr>
        <p:txBody>
          <a:bodyPr wrap="square">
            <a:spAutoFit/>
          </a:bodyPr>
          <a:lstStyle/>
          <a:p>
            <a:pPr>
              <a:lnSpc>
                <a:spcPct val="150000"/>
              </a:lnSpc>
            </a:pPr>
            <a:r>
              <a:rPr lang="zh-CN" altLang="en-US" sz="1400">
                <a:solidFill>
                  <a:schemeClr val="bg1"/>
                </a:solidFill>
                <a:latin typeface="+mn-ea"/>
              </a:rPr>
              <a:t>一家集研发、生产、销售及服务于一体的移动通信外围设备专业厂商，致力于为客户提供无线覆盖和传输的整体解决方案，于</a:t>
            </a:r>
            <a:r>
              <a:rPr lang="en-US" altLang="zh-CN" sz="1400">
                <a:solidFill>
                  <a:schemeClr val="bg1"/>
                </a:solidFill>
                <a:latin typeface="+mn-ea"/>
              </a:rPr>
              <a:t>2003</a:t>
            </a:r>
            <a:r>
              <a:rPr lang="zh-CN" altLang="en-US" sz="1400">
                <a:solidFill>
                  <a:schemeClr val="bg1"/>
                </a:solidFill>
                <a:latin typeface="+mn-ea"/>
              </a:rPr>
              <a:t>年在香港联交所主板上市，是国内同行业第一家上市公司。</a:t>
            </a:r>
          </a:p>
        </p:txBody>
      </p:sp>
      <p:sp>
        <p:nvSpPr>
          <p:cNvPr id="38" name="文本框 3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455369" y="2749079"/>
            <a:ext cx="2839889" cy="954107"/>
          </a:xfrm>
          <a:prstGeom prst="rect">
            <a:avLst/>
          </a:prstGeom>
          <a:noFill/>
        </p:spPr>
        <p:txBody>
          <a:bodyPr wrap="square" rtlCol="0">
            <a:spAutoFit/>
          </a:bodyPr>
          <a:lstStyle/>
          <a:p>
            <a:r>
              <a:rPr lang="zh-CN" altLang="en-US" sz="3200" b="1">
                <a:solidFill>
                  <a:schemeClr val="bg1"/>
                </a:solidFill>
                <a:latin typeface="+mn-ea"/>
              </a:rPr>
              <a:t>你的关键词</a:t>
            </a:r>
            <a:endParaRPr lang="en-US" altLang="zh-CN" sz="3200" b="1">
              <a:solidFill>
                <a:schemeClr val="bg1"/>
              </a:solidFill>
              <a:latin typeface="+mn-ea"/>
            </a:endParaRPr>
          </a:p>
          <a:p>
            <a:r>
              <a:rPr lang="en-US" altLang="zh-CN" sz="2400" b="1">
                <a:solidFill>
                  <a:schemeClr val="bg1"/>
                </a:solidFill>
                <a:latin typeface="+mn-ea"/>
              </a:rPr>
              <a:t>YOUR KEYWORD</a:t>
            </a:r>
          </a:p>
        </p:txBody>
      </p:sp>
      <p:cxnSp>
        <p:nvCxnSpPr>
          <p:cNvPr id="39" name="直接连接符 38"/>
          <p:cNvCxnSpPr/>
          <p:nvPr/>
        </p:nvCxnSpPr>
        <p:spPr>
          <a:xfrm>
            <a:off x="2566688" y="3875953"/>
            <a:ext cx="481312"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836884" y="2576312"/>
            <a:ext cx="558803" cy="442387"/>
            <a:chOff x="7591425" y="4687888"/>
            <a:chExt cx="381000" cy="301625"/>
          </a:xfrm>
          <a:noFill/>
        </p:grpSpPr>
        <p:sp>
          <p:nvSpPr>
            <p:cNvPr id="49" name="Freeform 113"/>
            <p:cNvSpPr>
              <a:spLocks/>
            </p:cNvSpPr>
            <p:nvPr/>
          </p:nvSpPr>
          <p:spPr bwMode="auto">
            <a:xfrm>
              <a:off x="7591425" y="4687888"/>
              <a:ext cx="361950" cy="301625"/>
            </a:xfrm>
            <a:custGeom>
              <a:avLst/>
              <a:gdLst>
                <a:gd name="T0" fmla="*/ 67 w 114"/>
                <a:gd name="T1" fmla="*/ 88 h 95"/>
                <a:gd name="T2" fmla="*/ 57 w 114"/>
                <a:gd name="T3" fmla="*/ 88 h 95"/>
                <a:gd name="T4" fmla="*/ 37 w 114"/>
                <a:gd name="T5" fmla="*/ 86 h 95"/>
                <a:gd name="T6" fmla="*/ 19 w 114"/>
                <a:gd name="T7" fmla="*/ 94 h 95"/>
                <a:gd name="T8" fmla="*/ 21 w 114"/>
                <a:gd name="T9" fmla="*/ 79 h 95"/>
                <a:gd name="T10" fmla="*/ 0 w 114"/>
                <a:gd name="T11" fmla="*/ 44 h 95"/>
                <a:gd name="T12" fmla="*/ 57 w 114"/>
                <a:gd name="T13" fmla="*/ 0 h 95"/>
                <a:gd name="T14" fmla="*/ 114 w 114"/>
                <a:gd name="T15" fmla="*/ 44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95">
                  <a:moveTo>
                    <a:pt x="67" y="88"/>
                  </a:moveTo>
                  <a:cubicBezTo>
                    <a:pt x="64" y="88"/>
                    <a:pt x="60" y="88"/>
                    <a:pt x="57" y="88"/>
                  </a:cubicBezTo>
                  <a:cubicBezTo>
                    <a:pt x="51" y="88"/>
                    <a:pt x="42" y="87"/>
                    <a:pt x="37" y="86"/>
                  </a:cubicBezTo>
                  <a:cubicBezTo>
                    <a:pt x="33" y="85"/>
                    <a:pt x="29" y="95"/>
                    <a:pt x="19" y="94"/>
                  </a:cubicBezTo>
                  <a:cubicBezTo>
                    <a:pt x="19" y="94"/>
                    <a:pt x="28" y="82"/>
                    <a:pt x="21" y="79"/>
                  </a:cubicBezTo>
                  <a:cubicBezTo>
                    <a:pt x="8" y="71"/>
                    <a:pt x="0" y="58"/>
                    <a:pt x="0" y="44"/>
                  </a:cubicBezTo>
                  <a:cubicBezTo>
                    <a:pt x="0" y="20"/>
                    <a:pt x="26" y="0"/>
                    <a:pt x="57" y="0"/>
                  </a:cubicBezTo>
                  <a:cubicBezTo>
                    <a:pt x="89" y="0"/>
                    <a:pt x="114" y="20"/>
                    <a:pt x="114" y="44"/>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4"/>
            <p:cNvSpPr>
              <a:spLocks/>
            </p:cNvSpPr>
            <p:nvPr/>
          </p:nvSpPr>
          <p:spPr bwMode="auto">
            <a:xfrm>
              <a:off x="7731125" y="4786313"/>
              <a:ext cx="241300" cy="203200"/>
            </a:xfrm>
            <a:custGeom>
              <a:avLst/>
              <a:gdLst>
                <a:gd name="T0" fmla="*/ 0 w 76"/>
                <a:gd name="T1" fmla="*/ 30 h 64"/>
                <a:gd name="T2" fmla="*/ 38 w 76"/>
                <a:gd name="T3" fmla="*/ 59 h 64"/>
                <a:gd name="T4" fmla="*/ 52 w 76"/>
                <a:gd name="T5" fmla="*/ 58 h 64"/>
                <a:gd name="T6" fmla="*/ 64 w 76"/>
                <a:gd name="T7" fmla="*/ 63 h 64"/>
                <a:gd name="T8" fmla="*/ 62 w 76"/>
                <a:gd name="T9" fmla="*/ 53 h 64"/>
                <a:gd name="T10" fmla="*/ 76 w 76"/>
                <a:gd name="T11" fmla="*/ 30 h 64"/>
                <a:gd name="T12" fmla="*/ 38 w 76"/>
                <a:gd name="T13" fmla="*/ 0 h 64"/>
                <a:gd name="T14" fmla="*/ 0 w 76"/>
                <a:gd name="T15" fmla="*/ 3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4">
                  <a:moveTo>
                    <a:pt x="0" y="30"/>
                  </a:moveTo>
                  <a:cubicBezTo>
                    <a:pt x="0" y="46"/>
                    <a:pt x="17" y="59"/>
                    <a:pt x="38" y="59"/>
                  </a:cubicBezTo>
                  <a:cubicBezTo>
                    <a:pt x="42" y="59"/>
                    <a:pt x="48" y="58"/>
                    <a:pt x="52" y="58"/>
                  </a:cubicBezTo>
                  <a:cubicBezTo>
                    <a:pt x="54" y="57"/>
                    <a:pt x="57" y="64"/>
                    <a:pt x="64" y="63"/>
                  </a:cubicBezTo>
                  <a:cubicBezTo>
                    <a:pt x="64" y="63"/>
                    <a:pt x="58" y="55"/>
                    <a:pt x="62" y="53"/>
                  </a:cubicBezTo>
                  <a:cubicBezTo>
                    <a:pt x="71" y="47"/>
                    <a:pt x="76" y="39"/>
                    <a:pt x="76" y="30"/>
                  </a:cubicBezTo>
                  <a:cubicBezTo>
                    <a:pt x="76" y="13"/>
                    <a:pt x="59" y="0"/>
                    <a:pt x="38" y="0"/>
                  </a:cubicBezTo>
                  <a:cubicBezTo>
                    <a:pt x="17" y="0"/>
                    <a:pt x="0" y="13"/>
                    <a:pt x="0" y="30"/>
                  </a:cubicBezTo>
                  <a:close/>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30940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占位符 39"/>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1934" r="21934"/>
          <a:stretch>
            <a:fillRect/>
          </a:stretch>
        </p:blipFill>
        <p:spPr/>
      </p:pic>
      <p:pic>
        <p:nvPicPr>
          <p:cNvPr id="41" name="图片占位符 40"/>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21024" r="21024"/>
          <a:stretch>
            <a:fillRect/>
          </a:stretch>
        </p:blipFill>
        <p:spPr/>
      </p:pic>
      <p:pic>
        <p:nvPicPr>
          <p:cNvPr id="46" name="图片占位符 45"/>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42751" r="42751"/>
          <a:stretch>
            <a:fillRect/>
          </a:stretch>
        </p:blipFill>
        <p:spPr/>
      </p:pic>
      <p:pic>
        <p:nvPicPr>
          <p:cNvPr id="42" name="图片占位符 41"/>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l="21006" r="21006"/>
          <a:stretch>
            <a:fillRect/>
          </a:stretch>
        </p:blipFill>
        <p:spPr/>
      </p:pic>
      <p:pic>
        <p:nvPicPr>
          <p:cNvPr id="45" name="图片占位符 44"/>
          <p:cNvPicPr>
            <a:picLocks noGrp="1" noChangeAspect="1"/>
          </p:cNvPicPr>
          <p:nvPr>
            <p:ph type="pic" sz="quarter" idx="14"/>
          </p:nvPr>
        </p:nvPicPr>
        <p:blipFill>
          <a:blip r:embed="rId6" cstate="print">
            <a:extLst>
              <a:ext uri="{28A0092B-C50C-407E-A947-70E740481C1C}">
                <a14:useLocalDpi xmlns:a14="http://schemas.microsoft.com/office/drawing/2010/main" val="0"/>
              </a:ext>
            </a:extLst>
          </a:blip>
          <a:srcRect l="21006" r="21006"/>
          <a:stretch>
            <a:fillRect/>
          </a:stretch>
        </p:blipFill>
        <p:spPr/>
      </p:pic>
      <p:pic>
        <p:nvPicPr>
          <p:cNvPr id="47" name="图片占位符 46"/>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42751" r="42751"/>
          <a:stretch>
            <a:fillRect/>
          </a:stretch>
        </p:blipFill>
        <p:spPr/>
      </p:pic>
      <p:sp>
        <p:nvSpPr>
          <p:cNvPr id="5" name="任意多边形 4"/>
          <p:cNvSpPr/>
          <p:nvPr/>
        </p:nvSpPr>
        <p:spPr>
          <a:xfrm>
            <a:off x="7055161" y="2508461"/>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6" name="任意多边形 5"/>
          <p:cNvSpPr/>
          <p:nvPr/>
        </p:nvSpPr>
        <p:spPr>
          <a:xfrm>
            <a:off x="8741248" y="2508461"/>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8" name="任意多边形 7"/>
          <p:cNvSpPr/>
          <p:nvPr/>
        </p:nvSpPr>
        <p:spPr>
          <a:xfrm>
            <a:off x="6212117" y="3954537"/>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10" name="任意多边形 9"/>
          <p:cNvSpPr/>
          <p:nvPr/>
        </p:nvSpPr>
        <p:spPr>
          <a:xfrm>
            <a:off x="7898204" y="3954537"/>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11" name="任意多边形 10"/>
          <p:cNvSpPr/>
          <p:nvPr/>
        </p:nvSpPr>
        <p:spPr>
          <a:xfrm>
            <a:off x="9584291" y="3954537"/>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14" name="任意多边形 13"/>
          <p:cNvSpPr/>
          <p:nvPr/>
        </p:nvSpPr>
        <p:spPr>
          <a:xfrm>
            <a:off x="7898203" y="1062386"/>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20" name="矩形 19"/>
          <p:cNvSpPr/>
          <p:nvPr/>
        </p:nvSpPr>
        <p:spPr>
          <a:xfrm>
            <a:off x="1325710" y="3089377"/>
            <a:ext cx="4241371" cy="1815882"/>
          </a:xfrm>
          <a:prstGeom prst="rect">
            <a:avLst/>
          </a:prstGeom>
        </p:spPr>
        <p:txBody>
          <a:bodyPr wrap="square">
            <a:spAutoFit/>
          </a:bodyPr>
          <a:lstStyle/>
          <a:p>
            <a:pPr>
              <a:lnSpc>
                <a:spcPct val="200000"/>
              </a:lnSpc>
            </a:pPr>
            <a:r>
              <a:rPr lang="zh-CN" altLang="en-US" sz="1400">
                <a:solidFill>
                  <a:schemeClr val="tx1">
                    <a:lumMod val="85000"/>
                    <a:lumOff val="15000"/>
                  </a:schemeClr>
                </a:solidFill>
                <a:latin typeface="+mn-ea"/>
              </a:rPr>
              <a:t>一家集研发、生产、销售及服务于一体的移动通信外围设备专业厂商，致力于为客户提供无线覆盖和传输的整体解决方案，于</a:t>
            </a:r>
            <a:r>
              <a:rPr lang="en-US" altLang="zh-CN" sz="1400">
                <a:solidFill>
                  <a:schemeClr val="tx1">
                    <a:lumMod val="85000"/>
                    <a:lumOff val="15000"/>
                  </a:schemeClr>
                </a:solidFill>
                <a:latin typeface="+mn-ea"/>
              </a:rPr>
              <a:t>2003</a:t>
            </a:r>
            <a:r>
              <a:rPr lang="zh-CN" altLang="en-US" sz="1400">
                <a:solidFill>
                  <a:schemeClr val="tx1">
                    <a:lumMod val="85000"/>
                    <a:lumOff val="15000"/>
                  </a:schemeClr>
                </a:solidFill>
                <a:latin typeface="+mn-ea"/>
              </a:rPr>
              <a:t>年在香港联交所主板上市，是国内同行业第一家上市公司。</a:t>
            </a:r>
          </a:p>
        </p:txBody>
      </p:sp>
      <p:sp>
        <p:nvSpPr>
          <p:cNvPr id="21" name="文本框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325711" y="2041698"/>
            <a:ext cx="4241370" cy="954107"/>
          </a:xfrm>
          <a:prstGeom prst="rect">
            <a:avLst/>
          </a:prstGeom>
          <a:noFill/>
        </p:spPr>
        <p:txBody>
          <a:bodyPr wrap="square" rtlCol="0">
            <a:spAutoFit/>
          </a:bodyPr>
          <a:lstStyle/>
          <a:p>
            <a:r>
              <a:rPr lang="zh-CN" altLang="en-US" sz="3200" b="1">
                <a:solidFill>
                  <a:schemeClr val="tx1">
                    <a:lumMod val="85000"/>
                    <a:lumOff val="15000"/>
                  </a:schemeClr>
                </a:solidFill>
                <a:latin typeface="+mn-ea"/>
              </a:rPr>
              <a:t>输入你的关键词</a:t>
            </a:r>
            <a:endParaRPr lang="en-US" altLang="zh-CN" sz="3200" b="1">
              <a:solidFill>
                <a:schemeClr val="tx1">
                  <a:lumMod val="85000"/>
                  <a:lumOff val="15000"/>
                </a:schemeClr>
              </a:solidFill>
              <a:latin typeface="+mn-ea"/>
            </a:endParaRPr>
          </a:p>
          <a:p>
            <a:r>
              <a:rPr lang="en-US" altLang="zh-CN" sz="2400" b="1">
                <a:solidFill>
                  <a:schemeClr val="tx1">
                    <a:lumMod val="85000"/>
                    <a:lumOff val="15000"/>
                  </a:schemeClr>
                </a:solidFill>
                <a:latin typeface="+mn-ea"/>
              </a:rPr>
              <a:t>ENTER YOUR KEYWORD</a:t>
            </a:r>
          </a:p>
        </p:txBody>
      </p:sp>
      <p:cxnSp>
        <p:nvCxnSpPr>
          <p:cNvPr id="48" name="直接连接符 47"/>
          <p:cNvCxnSpPr/>
          <p:nvPr/>
        </p:nvCxnSpPr>
        <p:spPr>
          <a:xfrm>
            <a:off x="1463602" y="5068305"/>
            <a:ext cx="481312" cy="0"/>
          </a:xfrm>
          <a:prstGeom prst="line">
            <a:avLst/>
          </a:prstGeom>
          <a:ln w="28575">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949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975315" y="949873"/>
            <a:ext cx="4241370" cy="954107"/>
          </a:xfrm>
          <a:prstGeom prst="rect">
            <a:avLst/>
          </a:prstGeom>
          <a:noFill/>
        </p:spPr>
        <p:txBody>
          <a:bodyPr wrap="square" rtlCol="0">
            <a:spAutoFit/>
          </a:bodyPr>
          <a:lstStyle/>
          <a:p>
            <a:pPr algn="ctr"/>
            <a:r>
              <a:rPr lang="zh-CN" altLang="en-US" sz="3200" b="1">
                <a:solidFill>
                  <a:schemeClr val="bg1"/>
                </a:solidFill>
                <a:latin typeface="+mn-ea"/>
              </a:rPr>
              <a:t>输入你的关键词</a:t>
            </a:r>
            <a:endParaRPr lang="en-US" altLang="zh-CN" sz="3200" b="1">
              <a:solidFill>
                <a:schemeClr val="bg1"/>
              </a:solidFill>
              <a:latin typeface="+mn-ea"/>
            </a:endParaRPr>
          </a:p>
          <a:p>
            <a:pPr algn="ctr"/>
            <a:r>
              <a:rPr lang="en-US" altLang="zh-CN" sz="2400" b="1">
                <a:solidFill>
                  <a:schemeClr val="bg1"/>
                </a:solidFill>
                <a:latin typeface="+mn-ea"/>
              </a:rPr>
              <a:t>ENTER YOUR KEYWORD</a:t>
            </a:r>
          </a:p>
        </p:txBody>
      </p:sp>
      <p:sp>
        <p:nvSpPr>
          <p:cNvPr id="37" name="矩形 3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874157" y="5005447"/>
            <a:ext cx="2159000"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a:t>
            </a:r>
          </a:p>
        </p:txBody>
      </p:sp>
      <p:sp>
        <p:nvSpPr>
          <p:cNvPr id="38" name="文本框 3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874157" y="4532767"/>
            <a:ext cx="2159000" cy="400110"/>
          </a:xfrm>
          <a:prstGeom prst="rect">
            <a:avLst/>
          </a:prstGeom>
          <a:noFill/>
        </p:spPr>
        <p:txBody>
          <a:bodyPr wrap="square" rtlCol="0">
            <a:spAutoFit/>
          </a:bodyPr>
          <a:lstStyle/>
          <a:p>
            <a:pPr algn="ctr"/>
            <a:r>
              <a:rPr lang="zh-CN" altLang="en-US" sz="2000" b="1">
                <a:solidFill>
                  <a:schemeClr val="bg1"/>
                </a:solidFill>
              </a:rPr>
              <a:t>关键词</a:t>
            </a:r>
            <a:endParaRPr lang="en-US" altLang="zh-CN" sz="2000">
              <a:solidFill>
                <a:schemeClr val="bg1"/>
              </a:solidFill>
            </a:endParaRPr>
          </a:p>
        </p:txBody>
      </p:sp>
      <p:sp>
        <p:nvSpPr>
          <p:cNvPr id="39" name="矩形 3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016500" y="5005447"/>
            <a:ext cx="2159000"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a:t>
            </a:r>
          </a:p>
        </p:txBody>
      </p:sp>
      <p:sp>
        <p:nvSpPr>
          <p:cNvPr id="43" name="文本框 4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016500" y="4532767"/>
            <a:ext cx="2159000" cy="400110"/>
          </a:xfrm>
          <a:prstGeom prst="rect">
            <a:avLst/>
          </a:prstGeom>
          <a:noFill/>
        </p:spPr>
        <p:txBody>
          <a:bodyPr wrap="square" rtlCol="0">
            <a:spAutoFit/>
          </a:bodyPr>
          <a:lstStyle/>
          <a:p>
            <a:pPr algn="ctr"/>
            <a:r>
              <a:rPr lang="zh-CN" altLang="en-US" sz="2000" b="1">
                <a:solidFill>
                  <a:schemeClr val="bg1"/>
                </a:solidFill>
              </a:rPr>
              <a:t>关键词</a:t>
            </a:r>
            <a:endParaRPr lang="en-US" altLang="zh-CN" sz="2000">
              <a:solidFill>
                <a:schemeClr val="bg1"/>
              </a:solidFill>
            </a:endParaRPr>
          </a:p>
        </p:txBody>
      </p:sp>
      <p:sp>
        <p:nvSpPr>
          <p:cNvPr id="44" name="矩形 4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158843" y="5005447"/>
            <a:ext cx="2159000"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a:t>
            </a:r>
          </a:p>
        </p:txBody>
      </p:sp>
      <p:sp>
        <p:nvSpPr>
          <p:cNvPr id="49" name="文本框 4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158843" y="4532767"/>
            <a:ext cx="2159000" cy="400110"/>
          </a:xfrm>
          <a:prstGeom prst="rect">
            <a:avLst/>
          </a:prstGeom>
          <a:noFill/>
        </p:spPr>
        <p:txBody>
          <a:bodyPr wrap="square" rtlCol="0">
            <a:spAutoFit/>
          </a:bodyPr>
          <a:lstStyle/>
          <a:p>
            <a:pPr algn="ctr"/>
            <a:r>
              <a:rPr lang="zh-CN" altLang="en-US" sz="2000" b="1">
                <a:solidFill>
                  <a:schemeClr val="bg1"/>
                </a:solidFill>
              </a:rPr>
              <a:t>关键词</a:t>
            </a:r>
            <a:endParaRPr lang="en-US" altLang="zh-CN" sz="2000">
              <a:solidFill>
                <a:schemeClr val="bg1"/>
              </a:solidFill>
            </a:endParaRPr>
          </a:p>
        </p:txBody>
      </p:sp>
    </p:spTree>
    <p:extLst>
      <p:ext uri="{BB962C8B-B14F-4D97-AF65-F5344CB8AC3E}">
        <p14:creationId xmlns:p14="http://schemas.microsoft.com/office/powerpoint/2010/main" val="1759197082"/>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6">
      <a:majorFont>
        <a:latin typeface="Segoe UI Light 8"/>
        <a:ea typeface="方正兰亭超细黑简体"/>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TotalTime>
  <Words>2264</Words>
  <Application>Microsoft Office PowerPoint</Application>
  <PresentationFormat>宽屏</PresentationFormat>
  <Paragraphs>227</Paragraphs>
  <Slides>47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Segoe UI Light 8</vt:lpstr>
      <vt:lpstr>方正兰亭超细黑简体</vt:lpstr>
      <vt:lpstr>微软雅黑</vt:lpstr>
      <vt:lpstr>Arial</vt:lpstr>
      <vt:lpstr>Calibri</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WeiZhou Yang</dc:creator>
  <cp:lastModifiedBy>鑫 田</cp:lastModifiedBy>
  <cp:revision>296</cp:revision>
  <dcterms:created xsi:type="dcterms:W3CDTF">2016-01-04T13:49:15Z</dcterms:created>
  <dcterms:modified xsi:type="dcterms:W3CDTF">2018-12-07T02:42:33Z</dcterms:modified>
</cp:coreProperties>
</file>